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1386800" cy="302641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1239925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2479853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3719779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4959706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6199632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7439558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8679484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9919410" algn="l" defTabSz="247985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79853" latinLnBrk="0">
      <a:defRPr sz="1200">
        <a:latin typeface="+mj-lt"/>
        <a:ea typeface="+mj-ea"/>
        <a:cs typeface="+mj-cs"/>
        <a:sym typeface="Calibri"/>
      </a:defRPr>
    </a:lvl1pPr>
    <a:lvl2pPr indent="228600" defTabSz="2479853" latinLnBrk="0">
      <a:defRPr sz="1200">
        <a:latin typeface="+mj-lt"/>
        <a:ea typeface="+mj-ea"/>
        <a:cs typeface="+mj-cs"/>
        <a:sym typeface="Calibri"/>
      </a:defRPr>
    </a:lvl2pPr>
    <a:lvl3pPr indent="457200" defTabSz="2479853" latinLnBrk="0">
      <a:defRPr sz="1200">
        <a:latin typeface="+mj-lt"/>
        <a:ea typeface="+mj-ea"/>
        <a:cs typeface="+mj-cs"/>
        <a:sym typeface="Calibri"/>
      </a:defRPr>
    </a:lvl3pPr>
    <a:lvl4pPr indent="685800" defTabSz="2479853" latinLnBrk="0">
      <a:defRPr sz="1200">
        <a:latin typeface="+mj-lt"/>
        <a:ea typeface="+mj-ea"/>
        <a:cs typeface="+mj-cs"/>
        <a:sym typeface="Calibri"/>
      </a:defRPr>
    </a:lvl4pPr>
    <a:lvl5pPr indent="914400" defTabSz="2479853" latinLnBrk="0">
      <a:defRPr sz="1200">
        <a:latin typeface="+mj-lt"/>
        <a:ea typeface="+mj-ea"/>
        <a:cs typeface="+mj-cs"/>
        <a:sym typeface="Calibri"/>
      </a:defRPr>
    </a:lvl5pPr>
    <a:lvl6pPr indent="1143000" defTabSz="2479853" latinLnBrk="0">
      <a:defRPr sz="1200">
        <a:latin typeface="+mj-lt"/>
        <a:ea typeface="+mj-ea"/>
        <a:cs typeface="+mj-cs"/>
        <a:sym typeface="Calibri"/>
      </a:defRPr>
    </a:lvl6pPr>
    <a:lvl7pPr indent="1371600" defTabSz="2479853" latinLnBrk="0">
      <a:defRPr sz="1200">
        <a:latin typeface="+mj-lt"/>
        <a:ea typeface="+mj-ea"/>
        <a:cs typeface="+mj-cs"/>
        <a:sym typeface="Calibri"/>
      </a:defRPr>
    </a:lvl7pPr>
    <a:lvl8pPr indent="1600200" defTabSz="2479853" latinLnBrk="0">
      <a:defRPr sz="1200">
        <a:latin typeface="+mj-lt"/>
        <a:ea typeface="+mj-ea"/>
        <a:cs typeface="+mj-cs"/>
        <a:sym typeface="Calibri"/>
      </a:defRPr>
    </a:lvl8pPr>
    <a:lvl9pPr indent="1828800" defTabSz="2479853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604129" y="4954765"/>
            <a:ext cx="18180131" cy="10540259"/>
          </a:xfrm>
          <a:prstGeom prst="rect">
            <a:avLst/>
          </a:prstGeom>
        </p:spPr>
        <p:txBody>
          <a:bodyPr anchor="b"/>
          <a:lstStyle>
            <a:lvl1pPr algn="ctr">
              <a:defRPr sz="1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2673549" y="15901497"/>
            <a:ext cx="16041291" cy="73095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5600"/>
            </a:lvl1pPr>
            <a:lvl2pPr marL="0" indent="1069437" algn="ctr">
              <a:buSzTx/>
              <a:buFontTx/>
              <a:buNone/>
              <a:defRPr sz="5600"/>
            </a:lvl2pPr>
            <a:lvl3pPr marL="0" indent="2138872" algn="ctr">
              <a:buSzTx/>
              <a:buFontTx/>
              <a:buNone/>
              <a:defRPr sz="5600"/>
            </a:lvl3pPr>
            <a:lvl4pPr marL="0" indent="3208309" algn="ctr">
              <a:buSzTx/>
              <a:buFontTx/>
              <a:buNone/>
              <a:defRPr sz="5600"/>
            </a:lvl4pPr>
            <a:lvl5pPr marL="0" indent="4277745" algn="ctr">
              <a:buSzTx/>
              <a:buFontTx/>
              <a:buNone/>
              <a:defRPr sz="5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1459312" y="7547788"/>
            <a:ext cx="18447486" cy="12593646"/>
          </a:xfrm>
          <a:prstGeom prst="rect">
            <a:avLst/>
          </a:prstGeom>
        </p:spPr>
        <p:txBody>
          <a:bodyPr anchor="b"/>
          <a:lstStyle>
            <a:lvl1pPr>
              <a:defRPr sz="1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1459312" y="20260574"/>
            <a:ext cx="18447486" cy="662270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5600"/>
            </a:lvl1pPr>
            <a:lvl2pPr marL="0" indent="1069437">
              <a:buSzTx/>
              <a:buFontTx/>
              <a:buNone/>
              <a:defRPr sz="5600"/>
            </a:lvl2pPr>
            <a:lvl3pPr marL="0" indent="2138872">
              <a:buSzTx/>
              <a:buFontTx/>
              <a:buNone/>
              <a:defRPr sz="5600"/>
            </a:lvl3pPr>
            <a:lvl4pPr marL="0" indent="3208309">
              <a:buSzTx/>
              <a:buFontTx/>
              <a:buNone/>
              <a:defRPr sz="5600"/>
            </a:lvl4pPr>
            <a:lvl5pPr marL="0" indent="4277745">
              <a:buSzTx/>
              <a:buFontTx/>
              <a:buNone/>
              <a:defRPr sz="5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1470452" y="8059373"/>
            <a:ext cx="9090066" cy="19209347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1473237" y="1611882"/>
            <a:ext cx="18447485" cy="5851808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1473240" y="7421633"/>
            <a:ext cx="9048289" cy="3637229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5600"/>
            </a:lvl1pPr>
            <a:lvl2pPr marL="0" indent="1069437">
              <a:buSzTx/>
              <a:buFontTx/>
              <a:buNone/>
              <a:defRPr b="1" sz="5600"/>
            </a:lvl2pPr>
            <a:lvl3pPr marL="0" indent="2138872">
              <a:buSzTx/>
              <a:buFontTx/>
              <a:buNone/>
              <a:defRPr b="1" sz="5600"/>
            </a:lvl3pPr>
            <a:lvl4pPr marL="0" indent="3208309">
              <a:buSzTx/>
              <a:buFontTx/>
              <a:buNone/>
              <a:defRPr b="1" sz="5600"/>
            </a:lvl4pPr>
            <a:lvl5pPr marL="0" indent="4277745">
              <a:buSzTx/>
              <a:buFontTx/>
              <a:buNone/>
              <a:defRPr b="1" sz="5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0827871" y="7421633"/>
            <a:ext cx="9092852" cy="3637229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buSzTx/>
              <a:buFontTx/>
              <a:buNone/>
              <a:defRPr b="1" spc="381" sz="5600">
                <a:solidFill>
                  <a:srgbClr val="FFFFFF"/>
                </a:solidFill>
                <a:latin typeface="Corbel Light"/>
                <a:ea typeface="Corbel Light"/>
                <a:cs typeface="Corbel Light"/>
                <a:sym typeface="Corbel Light"/>
              </a:defRPr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1473237" y="2018347"/>
            <a:ext cx="6898313" cy="7064218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9092851" y="4359076"/>
            <a:ext cx="10827872" cy="21515026"/>
          </a:xfrm>
          <a:prstGeom prst="rect">
            <a:avLst/>
          </a:prstGeom>
        </p:spPr>
        <p:txBody>
          <a:bodyPr/>
          <a:lstStyle>
            <a:lvl1pPr>
              <a:defRPr sz="7400"/>
            </a:lvl1pPr>
            <a:lvl2pPr marL="1678192" indent="-608755">
              <a:defRPr sz="7400"/>
            </a:lvl2pPr>
            <a:lvl3pPr marL="2845464" indent="-706591">
              <a:defRPr sz="7400"/>
            </a:lvl3pPr>
            <a:lvl4pPr marL="4068508" indent="-860198">
              <a:defRPr sz="7400"/>
            </a:lvl4pPr>
            <a:lvl5pPr marL="5137944" indent="-860198">
              <a:defRPr sz="7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473237" y="9082563"/>
            <a:ext cx="6898312" cy="1682657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pc="252" sz="3700">
                <a:solidFill>
                  <a:srgbClr val="FFFFFF"/>
                </a:solidFill>
                <a:latin typeface="Corbel Light"/>
                <a:ea typeface="Corbel Light"/>
                <a:cs typeface="Corbel Light"/>
                <a:sym typeface="Corbel Light"/>
              </a:defRPr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1473237" y="2018347"/>
            <a:ext cx="6898313" cy="7064218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9092851" y="4359076"/>
            <a:ext cx="10827872" cy="21515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1473237" y="9082564"/>
            <a:ext cx="6898313" cy="1682657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700"/>
            </a:lvl1pPr>
            <a:lvl2pPr marL="0" indent="1069437">
              <a:buSzTx/>
              <a:buFontTx/>
              <a:buNone/>
              <a:defRPr sz="3700"/>
            </a:lvl2pPr>
            <a:lvl3pPr marL="0" indent="2138872">
              <a:buSzTx/>
              <a:buFontTx/>
              <a:buNone/>
              <a:defRPr sz="3700"/>
            </a:lvl3pPr>
            <a:lvl4pPr marL="0" indent="3208309">
              <a:buSzTx/>
              <a:buFontTx/>
              <a:buNone/>
              <a:defRPr sz="3700"/>
            </a:lvl4pPr>
            <a:lvl5pPr marL="0" indent="4277745">
              <a:buSzTx/>
              <a:buFontTx/>
              <a:buNone/>
              <a:defRPr sz="37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1470452" y="1611882"/>
            <a:ext cx="18447485" cy="585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1470452" y="8059373"/>
            <a:ext cx="18447485" cy="19209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9453334" y="28644203"/>
            <a:ext cx="464603" cy="44475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13887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2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534717" marR="0" indent="-534717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1690091" marR="0" indent="-620654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2894452" marR="0" indent="-755579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4035849" marR="0" indent="-827539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5105286" marR="0" indent="-827540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6174723" marR="0" indent="-827540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7244158" marR="0" indent="-827539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8313595" marR="0" indent="-827539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9383031" marR="0" indent="-827539" algn="l" defTabSz="2138872" rtl="0" latinLnBrk="0">
        <a:lnSpc>
          <a:spcPct val="90000"/>
        </a:lnSpc>
        <a:spcBef>
          <a:spcPts val="23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65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1239925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2479853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3719779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959706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6199632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7439558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8679484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9919410" algn="r" defTabSz="247985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ulinov.sinp.msu.ru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C777"/>
            </a:gs>
            <a:gs pos="100000">
              <a:srgbClr val="FFECD4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2"/>
          <p:cNvSpPr txBox="1"/>
          <p:nvPr/>
        </p:nvSpPr>
        <p:spPr>
          <a:xfrm>
            <a:off x="761009" y="3908791"/>
            <a:ext cx="8890001" cy="701041"/>
          </a:xfrm>
          <a:prstGeom prst="rect">
            <a:avLst/>
          </a:prstGeom>
          <a:gradFill>
            <a:gsLst>
              <a:gs pos="0">
                <a:srgbClr val="2F5A81"/>
              </a:gs>
              <a:gs pos="50000">
                <a:srgbClr val="4482BA"/>
              </a:gs>
              <a:gs pos="100000">
                <a:srgbClr val="529BDE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ВВЕДЕНИЕ</a:t>
            </a:r>
          </a:p>
        </p:txBody>
      </p:sp>
      <p:sp>
        <p:nvSpPr>
          <p:cNvPr id="95" name="TextBox 13"/>
          <p:cNvSpPr txBox="1"/>
          <p:nvPr/>
        </p:nvSpPr>
        <p:spPr>
          <a:xfrm>
            <a:off x="11852450" y="3908791"/>
            <a:ext cx="8890001" cy="701041"/>
          </a:xfrm>
          <a:prstGeom prst="rect">
            <a:avLst/>
          </a:prstGeom>
          <a:gradFill>
            <a:gsLst>
              <a:gs pos="0">
                <a:srgbClr val="2F5A81"/>
              </a:gs>
              <a:gs pos="50000">
                <a:srgbClr val="4482BA"/>
              </a:gs>
              <a:gs pos="100000">
                <a:srgbClr val="529BDE"/>
              </a:gs>
            </a:gsLst>
            <a:lin ang="108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РЕЗУЛЬТАТЫ</a:t>
            </a:r>
          </a:p>
        </p:txBody>
      </p:sp>
      <p:sp>
        <p:nvSpPr>
          <p:cNvPr id="96" name="53-я Международная Тулиновская конференция по Физике Взаимодействия Заряженных Частиц с Кристаллами…"/>
          <p:cNvSpPr/>
          <p:nvPr/>
        </p:nvSpPr>
        <p:spPr>
          <a:xfrm>
            <a:off x="-80695" y="29405285"/>
            <a:ext cx="21548190" cy="85564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A7C6FF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3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53-я Международная Тулиновская конференция по Физике Взаимодействия Заряженных Частиц с Кристаллами</a:t>
            </a:r>
          </a:p>
          <a:p>
            <a:pPr algn="ctr">
              <a:defRPr sz="2300">
                <a:latin typeface="+mn-lt"/>
                <a:ea typeface="+mn-ea"/>
                <a:cs typeface="+mn-cs"/>
                <a:sym typeface="Helvetica"/>
              </a:defRPr>
            </a:pPr>
            <a:r>
              <a:t>Москва, МГУ им М.В. Ломоносова, 28-30 мая 2024</a:t>
            </a:r>
          </a:p>
        </p:txBody>
      </p:sp>
      <p:sp>
        <p:nvSpPr>
          <p:cNvPr id="97" name="TextBox 12"/>
          <p:cNvSpPr txBox="1"/>
          <p:nvPr/>
        </p:nvSpPr>
        <p:spPr>
          <a:xfrm>
            <a:off x="761009" y="7410041"/>
            <a:ext cx="8890001" cy="701041"/>
          </a:xfrm>
          <a:prstGeom prst="rect">
            <a:avLst/>
          </a:prstGeom>
          <a:gradFill>
            <a:gsLst>
              <a:gs pos="0">
                <a:srgbClr val="2F5A81"/>
              </a:gs>
              <a:gs pos="50000">
                <a:srgbClr val="4482BA"/>
              </a:gs>
              <a:gs pos="100000">
                <a:srgbClr val="529BDE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МЕТОД</a:t>
            </a:r>
          </a:p>
        </p:txBody>
      </p:sp>
      <p:sp>
        <p:nvSpPr>
          <p:cNvPr id="98" name="TextBox 13"/>
          <p:cNvSpPr txBox="1"/>
          <p:nvPr/>
        </p:nvSpPr>
        <p:spPr>
          <a:xfrm>
            <a:off x="11852450" y="19700573"/>
            <a:ext cx="8890001" cy="701041"/>
          </a:xfrm>
          <a:prstGeom prst="rect">
            <a:avLst/>
          </a:prstGeom>
          <a:gradFill>
            <a:gsLst>
              <a:gs pos="0">
                <a:srgbClr val="2F5A81"/>
              </a:gs>
              <a:gs pos="50000">
                <a:srgbClr val="4482BA"/>
              </a:gs>
              <a:gs pos="100000">
                <a:srgbClr val="529BDE"/>
              </a:gs>
            </a:gsLst>
            <a:lin ang="108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ВЫВОДЫ</a:t>
            </a:r>
          </a:p>
        </p:txBody>
      </p:sp>
      <p:sp>
        <p:nvSpPr>
          <p:cNvPr id="99" name="TextBox 12"/>
          <p:cNvSpPr txBox="1"/>
          <p:nvPr/>
        </p:nvSpPr>
        <p:spPr>
          <a:xfrm>
            <a:off x="761009" y="22314921"/>
            <a:ext cx="8890001" cy="701041"/>
          </a:xfrm>
          <a:prstGeom prst="rect">
            <a:avLst/>
          </a:prstGeom>
          <a:gradFill>
            <a:gsLst>
              <a:gs pos="0">
                <a:srgbClr val="2F5A81"/>
              </a:gs>
              <a:gs pos="50000">
                <a:srgbClr val="4482BA"/>
              </a:gs>
              <a:gs pos="100000">
                <a:srgbClr val="529BDE"/>
              </a:gs>
            </a:gsLst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определение стехиометрии</a:t>
            </a:r>
          </a:p>
        </p:txBody>
      </p:sp>
      <p:sp>
        <p:nvSpPr>
          <p:cNvPr id="100" name="Прямоугольник"/>
          <p:cNvSpPr/>
          <p:nvPr/>
        </p:nvSpPr>
        <p:spPr>
          <a:xfrm>
            <a:off x="6350" y="6349"/>
            <a:ext cx="21480079" cy="36006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>
              <a:defRPr spc="300" sz="4400">
                <a:solidFill>
                  <a:srgbClr val="FFFFFF"/>
                </a:solidFill>
                <a:latin typeface="Corbel Light"/>
                <a:ea typeface="Corbel Light"/>
                <a:cs typeface="Corbel Light"/>
                <a:sym typeface="Corbel Light"/>
              </a:defRPr>
            </a:pPr>
          </a:p>
        </p:txBody>
      </p:sp>
      <p:sp>
        <p:nvSpPr>
          <p:cNvPr id="101" name="ИССЛЕДОВАНИЕ ТОРМОЗНОЙ СПОСОБНОСТИ АЛЬФА-ЧАСТИЦ В ОКСИДНОМ ТОПЛИВЕ"/>
          <p:cNvSpPr txBox="1"/>
          <p:nvPr/>
        </p:nvSpPr>
        <p:spPr>
          <a:xfrm>
            <a:off x="4498285" y="188731"/>
            <a:ext cx="12390230" cy="2515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ИССЛЕДОВАНИЕ ТОРМОЗНОЙ СПОСОБНОСТИ АЛЬФА-ЧАСТИЦ В ОКСИДНОМ ТОПЛИВЕ</a:t>
            </a:r>
          </a:p>
          <a:p>
            <a:pPr algn="ctr" defTabSz="457200"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102" name="Рисунок 11" descr="Рисунок 11"/>
          <p:cNvPicPr>
            <a:picLocks noChangeAspect="1"/>
          </p:cNvPicPr>
          <p:nvPr/>
        </p:nvPicPr>
        <p:blipFill>
          <a:blip r:embed="rId3">
            <a:extLst/>
          </a:blip>
          <a:srcRect l="0" t="5518" r="5518" b="0"/>
          <a:stretch>
            <a:fillRect/>
          </a:stretch>
        </p:blipFill>
        <p:spPr>
          <a:xfrm>
            <a:off x="488021" y="1306492"/>
            <a:ext cx="4466110" cy="241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вставленный-фильм.png" descr="вставленный-фильм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74074" y="1270991"/>
            <a:ext cx="9369015" cy="234225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Т. Л. Бобровский1*), А. Ф. Гурбич1), П. С. Прусаченко2), М. В. Боховко1)…"/>
          <p:cNvSpPr txBox="1"/>
          <p:nvPr/>
        </p:nvSpPr>
        <p:spPr>
          <a:xfrm>
            <a:off x="5810777" y="1806674"/>
            <a:ext cx="9765246" cy="141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i="1" sz="2200">
                <a:latin typeface="+mn-lt"/>
                <a:ea typeface="+mn-ea"/>
                <a:cs typeface="+mn-cs"/>
                <a:sym typeface="Helvetica"/>
              </a:defRPr>
            </a:pPr>
            <a:r>
              <a:rPr u="sng"/>
              <a:t>Т. Л. Бобровский</a:t>
            </a:r>
            <a:r>
              <a:rPr baseline="31999" u="sng"/>
              <a:t>1</a:t>
            </a:r>
            <a:r>
              <a:rPr baseline="31999"/>
              <a:t>*)</a:t>
            </a:r>
            <a:r>
              <a:t>, А. Ф. Гурбич</a:t>
            </a:r>
            <a:r>
              <a:rPr baseline="31999"/>
              <a:t>1)</a:t>
            </a:r>
            <a:r>
              <a:t>, П. С. Прусаченко</a:t>
            </a:r>
            <a:r>
              <a:rPr baseline="31999"/>
              <a:t>2)</a:t>
            </a:r>
            <a:r>
              <a:t>, М. В. Боховко</a:t>
            </a:r>
            <a:r>
              <a:rPr baseline="31999"/>
              <a:t>1)</a:t>
            </a:r>
            <a:endParaRPr baseline="31999"/>
          </a:p>
          <a:p>
            <a:pPr algn="ctr" defTabSz="457200">
              <a:defRPr baseline="31999" i="1" sz="2200"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ctr" defTabSz="457200">
              <a:defRPr i="1" sz="2200">
                <a:latin typeface="+mn-lt"/>
                <a:ea typeface="+mn-ea"/>
                <a:cs typeface="+mn-cs"/>
                <a:sym typeface="Helvetica"/>
              </a:defRPr>
            </a:pPr>
            <a:r>
              <a:rPr baseline="31999"/>
              <a:t>1) </a:t>
            </a:r>
            <a:r>
              <a:t>АО "ГНЦ РФ-ФЭИ", г. Обнинск, Российская Федерация</a:t>
            </a:r>
          </a:p>
          <a:p>
            <a:pPr algn="ctr" defTabSz="457200">
              <a:defRPr i="1" sz="2200">
                <a:latin typeface="+mn-lt"/>
                <a:ea typeface="+mn-ea"/>
                <a:cs typeface="+mn-cs"/>
                <a:sym typeface="Helvetica"/>
              </a:defRPr>
            </a:pPr>
            <a:r>
              <a:rPr baseline="31999"/>
              <a:t>2) </a:t>
            </a:r>
            <a:r>
              <a:t>ОИЯИ, г. Дубна, Российская Федерация</a:t>
            </a:r>
          </a:p>
        </p:txBody>
      </p:sp>
      <p:sp>
        <p:nvSpPr>
          <p:cNvPr id="105" name="Точные значения тормозных способностей альфа-частиц в оксидном топливе необходимы для корректного расчета параметров реакторов, задач нераспространения [1].  Существует ограниченное количество экспериментальных работ и они расходятся с теорией на величин"/>
          <p:cNvSpPr txBox="1"/>
          <p:nvPr/>
        </p:nvSpPr>
        <p:spPr>
          <a:xfrm>
            <a:off x="761008" y="4708057"/>
            <a:ext cx="8890001" cy="2603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Точные значения тормозных способностей альфа-частиц в оксидном топливе необходимы для корректного расчета параметров реакторов, задач нераспространения [1].  Существует ограниченное количество экспериментальных работ и они расходятся с теорией на величину порядка 8%  </a:t>
            </a:r>
          </a:p>
        </p:txBody>
      </p:sp>
      <p:sp>
        <p:nvSpPr>
          <p:cNvPr id="106" name="В данной работе мы применяли алгоритм предложенный на предыдущей конференции [2]. Данные о тормозной способности извлекаются из положения резонансов на спектре обратного рассеяния."/>
          <p:cNvSpPr txBox="1"/>
          <p:nvPr/>
        </p:nvSpPr>
        <p:spPr>
          <a:xfrm>
            <a:off x="761008" y="8300777"/>
            <a:ext cx="8890001" cy="2171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В данной работе мы применяли алгоритм предложенный на предыдущей конференции [2]. Данные о тормозной способности извлекаются из положения резонансов на спектре обратного рассеяния.</a:t>
            </a:r>
          </a:p>
        </p:txBody>
      </p:sp>
      <p:sp>
        <p:nvSpPr>
          <p:cNvPr id="107" name="Для сравнения с полученной кривой тормозной способностью необходима информация о количестве кислорода в оксидном топливе. Для этого использовался метод NRA. Измерение стехиометрии производилось при помощи реакций dp0 и dp1 на кислороде под углом 150% при"/>
          <p:cNvSpPr txBox="1"/>
          <p:nvPr/>
        </p:nvSpPr>
        <p:spPr>
          <a:xfrm>
            <a:off x="761009" y="23237372"/>
            <a:ext cx="8890000" cy="3899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Для сравнения с полученной кривой тормозной способностью необходима информация о количестве кислорода в оксидном топливе. Для этого использовался метод NRA. Измерение стехиометрии производилось при помощи реакций dp</a:t>
            </a:r>
            <a:r>
              <a:rPr baseline="-5999"/>
              <a:t>0</a:t>
            </a:r>
            <a:r>
              <a:t> и dp</a:t>
            </a:r>
            <a:r>
              <a:rPr baseline="-5999"/>
              <a:t>1</a:t>
            </a:r>
            <a:r>
              <a:t> на кислороде под углом 150% при энергии 1200 кэВ. Анализ проводился при помощи программы SIMNRA-7 с учетом различных систематик тормозных способностей </a:t>
            </a:r>
          </a:p>
        </p:txBody>
      </p:sp>
      <p:sp>
        <p:nvSpPr>
          <p:cNvPr id="108" name="Положения резонансов определялись при помощи корреляционного анализа по расчетному парциальному спектру кислорода для каждой энергии."/>
          <p:cNvSpPr txBox="1"/>
          <p:nvPr/>
        </p:nvSpPr>
        <p:spPr>
          <a:xfrm>
            <a:off x="761008" y="14620415"/>
            <a:ext cx="8890001" cy="130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Положения резонансов определялись при помощи корреляционного анализа по расчетному парциальному спектру кислорода для каждой энергии.</a:t>
            </a:r>
          </a:p>
        </p:txBody>
      </p:sp>
      <p:sp>
        <p:nvSpPr>
          <p:cNvPr id="109" name="Уравнение"/>
          <p:cNvSpPr txBox="1"/>
          <p:nvPr/>
        </p:nvSpPr>
        <p:spPr>
          <a:xfrm>
            <a:off x="1022672" y="10233421"/>
            <a:ext cx="8628337" cy="155605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d>
                    <m:dPr>
                      <m:ctrlPr>
                        <a:rPr xmlns:a="http://schemas.openxmlformats.org/drawingml/2006/main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e>
                          <m:d>
                            <m:dPr>
                              <m:ctrlP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xmlns:a="http://schemas.openxmlformats.org/drawingml/2006/main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  <m:type m:val="bar"/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xmlns:a="http://schemas.openxmlformats.org/drawingml/2006/main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xmlns:a="http://schemas.openxmlformats.org/drawingml/2006/main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xmlns:a="http://schemas.openxmlformats.org/drawingml/2006/main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xmlns:a="http://schemas.openxmlformats.org/drawingml/2006/main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</m:den>
                              </m:f>
                              <m: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xmlns:a="http://schemas.openxmlformats.org/drawingml/2006/main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  <m:begChr m:val="["/>
                                  <m:endChr m:val="]"/>
                                </m:dPr>
                                <m:e>
                                  <m:nary>
                                    <m:naryPr>
                                      <m:ctrlPr>
                                        <a:rPr xmlns:a="http://schemas.openxmlformats.org/drawingml/2006/main" sz="2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  <m:chr m:val="∫"/>
                                      <m:limLoc m:val="subSup"/>
                                      <m:grow m:val="1"/>
                                      <m:subHide m:val="off"/>
                                      <m:supHide m:val="off"/>
                                    </m:naryPr>
                                    <m:sub>
                                      <m:sSub>
                                        <m:e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e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xmlns:a="http://schemas.openxmlformats.org/drawingml/2006/main" sz="2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xmlns:a="http://schemas.openxmlformats.org/drawingml/2006/main" sz="2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e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  <m:type m:val="bar"/>
                                        </m:fPr>
                                        <m:num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p>
                                            <m:e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p>
                                            <m:e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  <m:r>
                                <a:rPr xmlns:a="http://schemas.openxmlformats.org/drawingml/2006/main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d>
                                <m:dPr>
                                  <m:ctrlPr>
                                    <a:rPr xmlns:a="http://schemas.openxmlformats.org/drawingml/2006/main" sz="27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  <m:begChr m:val="["/>
                                  <m:endChr m:val="]"/>
                                </m:dPr>
                                <m:e>
                                  <m:nary>
                                    <m:naryPr>
                                      <m:ctrlPr>
                                        <a:rPr xmlns:a="http://schemas.openxmlformats.org/drawingml/2006/main" sz="2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  <m:chr m:val="∫"/>
                                      <m:limLoc m:val="subSup"/>
                                      <m:grow m:val="1"/>
                                      <m:subHide m:val="off"/>
                                      <m:supHide m:val="off"/>
                                    </m:naryPr>
                                    <m:sub>
                                      <m:sSub>
                                        <m:e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e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  <m:r>
                                        <a:rPr xmlns:a="http://schemas.openxmlformats.org/drawingml/2006/main" sz="2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-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xmlns:a="http://schemas.openxmlformats.org/drawingml/2006/main" sz="27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e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e>
                                        <m:sub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A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  <m:type m:val="bar"/>
                                        </m:fPr>
                                        <m:num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d</m:t>
                                          </m:r>
                                          <m:sSup>
                                            <m:e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sSup>
                                            <m:e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xmlns:a="http://schemas.openxmlformats.org/drawingml/2006/main" sz="27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xmlns:a="http://schemas.openxmlformats.org/drawingml/2006/main" sz="27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nary>
                                </m:e>
                              </m:d>
                            </m:e>
                          </m:d>
                        </m:e>
                        <m:sup>
                          <m:r>
                            <a:rPr xmlns:a="http://schemas.openxmlformats.org/drawingml/2006/main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d>
                </m:oMath>
              </m:oMathPara>
            </a14:m>
            <a:endParaRPr sz="2700"/>
          </a:p>
        </p:txBody>
      </p:sp>
      <p:sp>
        <p:nvSpPr>
          <p:cNvPr id="110" name="где S - тормозная способность, E0 - начальная энергия частицы для первого измерения, ΔΕ0 - изменение начальной энергии во втором замере, EA - положение особенности в спектре обратного рассеяния, ΔEA - изменение положения особенности при изменении начальн"/>
          <p:cNvSpPr txBox="1"/>
          <p:nvPr/>
        </p:nvSpPr>
        <p:spPr>
          <a:xfrm>
            <a:off x="761008" y="11907775"/>
            <a:ext cx="8890001" cy="2603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где S - тормозная способность, E</a:t>
            </a:r>
            <a:r>
              <a:rPr baseline="-5999"/>
              <a:t>0</a:t>
            </a:r>
            <a:r>
              <a:t> - начальная энергия частицы для первого измерения, ΔΕ</a:t>
            </a:r>
            <a:r>
              <a:rPr baseline="-5999"/>
              <a:t>0</a:t>
            </a:r>
            <a:r>
              <a:t> - изменение начальной энергии во втором замере, E</a:t>
            </a:r>
            <a:r>
              <a:rPr baseline="-5999"/>
              <a:t>A</a:t>
            </a:r>
            <a:r>
              <a:t> - положение особенности в спектре обратного рассеяния, ΔE</a:t>
            </a:r>
            <a:r>
              <a:rPr baseline="-5999"/>
              <a:t>A</a:t>
            </a:r>
            <a:r>
              <a:t> - изменение положения особенности при изменении начальной энергии</a:t>
            </a:r>
          </a:p>
        </p:txBody>
      </p:sp>
      <p:pic>
        <p:nvPicPr>
          <p:cNvPr id="111" name="IMG_1715.jpeg" descr="IMG_1715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008" y="16037654"/>
            <a:ext cx="8890001" cy="59266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713.jpeg" descr="IMG_1713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52450" y="4905274"/>
            <a:ext cx="8890001" cy="592666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Измеренное значение стехиометрии для образца оксидного топлива имеет вид UO2.28"/>
          <p:cNvSpPr txBox="1"/>
          <p:nvPr/>
        </p:nvSpPr>
        <p:spPr>
          <a:xfrm>
            <a:off x="11852450" y="11121145"/>
            <a:ext cx="8890001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Измеренное значение стехиометрии для образца оксидного топлива имеет вид UO</a:t>
            </a:r>
            <a:r>
              <a:rPr baseline="-5999"/>
              <a:t>2.28</a:t>
            </a:r>
          </a:p>
        </p:txBody>
      </p:sp>
      <p:pic>
        <p:nvPicPr>
          <p:cNvPr id="114" name="IMG_1717.jpeg" descr="IMG_1717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852451" y="20510495"/>
            <a:ext cx="8890001" cy="666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Новая тормозная способность была сравнена с систематикой SRIM и данными из базы данных IAEA."/>
          <p:cNvSpPr txBox="1"/>
          <p:nvPr/>
        </p:nvSpPr>
        <p:spPr>
          <a:xfrm>
            <a:off x="11852450" y="18170402"/>
            <a:ext cx="8890001" cy="87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Новая тормозная способность была сравнена с систематикой SRIM и данными из базы данных IAEA. </a:t>
            </a:r>
          </a:p>
        </p:txBody>
      </p:sp>
      <p:pic>
        <p:nvPicPr>
          <p:cNvPr id="116" name="IMG_1716.jpeg" descr="IMG_1716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852450" y="12168716"/>
            <a:ext cx="8890001" cy="592666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Полученная тормозная способность лучше описывает спектры обратного рассеяния. Учтен фактор влияния стехиометрии на получаемый результат"/>
          <p:cNvSpPr txBox="1"/>
          <p:nvPr/>
        </p:nvSpPr>
        <p:spPr>
          <a:xfrm>
            <a:off x="11852451" y="27321177"/>
            <a:ext cx="8890001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Полученная тормозная способность лучше описывает спектры обратного рассеяния. Учтен фактор влияния стехиометрии на получаемый результат</a:t>
            </a:r>
          </a:p>
        </p:txBody>
      </p:sp>
      <p:sp>
        <p:nvSpPr>
          <p:cNvPr id="118" name="1 S.P. Simakov, Q.Y. van den Berg. Nuclear Data Sheets 139 (2017) 190–203…"/>
          <p:cNvSpPr txBox="1"/>
          <p:nvPr/>
        </p:nvSpPr>
        <p:spPr>
          <a:xfrm>
            <a:off x="1022672" y="28409582"/>
            <a:ext cx="9001876" cy="738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/>
            </a:pPr>
            <a:r>
              <a:rPr baseline="31999"/>
              <a:t>1 </a:t>
            </a:r>
            <a:r>
              <a:t>S.P. Simakov, Q.Y. van den Berg. Nuclear Data Sheets 139 (2017) 190–203</a:t>
            </a:r>
          </a:p>
          <a:p>
            <a:pPr>
              <a:defRPr baseline="31999" sz="2300"/>
            </a:pPr>
            <a:r>
              <a:t>2</a:t>
            </a:r>
            <a:r>
              <a:rPr baseline="0"/>
              <a:t> T.L. Bobrovskiy et al. NIM B. Volume 543, October 2023, 165094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24798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30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orbel Light"/>
            <a:ea typeface="Corbel Light"/>
            <a:cs typeface="Corbel Light"/>
            <a:sym typeface="Corbel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798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ctr" defTabSz="24798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30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Corbel Light"/>
            <a:ea typeface="Corbel Light"/>
            <a:cs typeface="Corbel Light"/>
            <a:sym typeface="Corbel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247985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