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ru-RU"/>
    </a:defPPr>
    <a:lvl1pPr marL="0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9632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9264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8895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8527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8159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7791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7422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7054" algn="l" defTabSz="2479264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BF7"/>
    <a:srgbClr val="F30DE8"/>
    <a:srgbClr val="DA0000"/>
    <a:srgbClr val="A20000"/>
    <a:srgbClr val="D20000"/>
    <a:srgbClr val="700000"/>
    <a:srgbClr val="680000"/>
    <a:srgbClr val="860000"/>
    <a:srgbClr val="96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5244" autoAdjust="0"/>
  </p:normalViewPr>
  <p:slideViewPr>
    <p:cSldViewPr snapToGrid="0">
      <p:cViewPr>
        <p:scale>
          <a:sx n="50" d="100"/>
          <a:sy n="50" d="100"/>
        </p:scale>
        <p:origin x="1806" y="126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5DCB-5FE9-44C6-9FC0-B291B70F5EB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77878-25A2-4506-959C-C725E9C1F1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323149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646298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969447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1292596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615745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938894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2262043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2585192" algn="l" defTabSz="646298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878-25A2-4506-959C-C725E9C1F11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99947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6895" y="8671420"/>
            <a:ext cx="13362960" cy="10689755"/>
          </a:xfrm>
        </p:spPr>
        <p:txBody>
          <a:bodyPr anchor="b">
            <a:normAutofit/>
          </a:bodyPr>
          <a:lstStyle>
            <a:lvl1pPr algn="r">
              <a:defRPr sz="10289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6895" y="19361186"/>
            <a:ext cx="13362960" cy="6204551"/>
          </a:xfrm>
        </p:spPr>
        <p:txBody>
          <a:bodyPr anchor="t">
            <a:normAutofit/>
          </a:bodyPr>
          <a:lstStyle>
            <a:lvl1pPr marL="0" indent="0" algn="r">
              <a:buNone/>
              <a:defRPr sz="4209" cap="all">
                <a:solidFill>
                  <a:schemeClr val="tx1"/>
                </a:solidFill>
              </a:defRPr>
            </a:lvl1pPr>
            <a:lvl2pPr marL="106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3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0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4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1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8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5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90562" y="25916150"/>
            <a:ext cx="2834717" cy="1667940"/>
          </a:xfrm>
        </p:spPr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16896" y="25916150"/>
            <a:ext cx="9195466" cy="16679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03477" y="25916150"/>
            <a:ext cx="976379" cy="1667940"/>
          </a:xfrm>
        </p:spPr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4" y="20893627"/>
            <a:ext cx="18176081" cy="2501912"/>
          </a:xfrm>
        </p:spPr>
        <p:txBody>
          <a:bodyPr anchor="b">
            <a:normAutofit/>
          </a:bodyPr>
          <a:lstStyle>
            <a:lvl1pPr algn="l">
              <a:defRPr sz="467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365" y="4114886"/>
            <a:ext cx="16037719" cy="1397205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742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84" y="23395539"/>
            <a:ext cx="18176081" cy="2179533"/>
          </a:xfrm>
        </p:spPr>
        <p:txBody>
          <a:bodyPr>
            <a:normAutofit/>
          </a:bodyPr>
          <a:lstStyle>
            <a:lvl1pPr marL="0" indent="0">
              <a:buNone/>
              <a:defRPr sz="3274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9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9" y="2691141"/>
            <a:ext cx="18176079" cy="13792037"/>
          </a:xfrm>
        </p:spPr>
        <p:txBody>
          <a:bodyPr anchor="ctr">
            <a:normAutofit/>
          </a:bodyPr>
          <a:lstStyle>
            <a:lvl1pPr algn="l">
              <a:defRPr sz="748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7" y="19174301"/>
            <a:ext cx="18176079" cy="6391434"/>
          </a:xfrm>
        </p:spPr>
        <p:txBody>
          <a:bodyPr anchor="ctr">
            <a:normAutofit/>
          </a:bodyPr>
          <a:lstStyle>
            <a:lvl1pPr marL="0" indent="0" algn="l">
              <a:buNone/>
              <a:defRPr sz="4677">
                <a:solidFill>
                  <a:schemeClr val="tx1"/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2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6388" y="3170174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870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90492" y="12147481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870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48" y="2691141"/>
            <a:ext cx="16583294" cy="12110081"/>
          </a:xfrm>
        </p:spPr>
        <p:txBody>
          <a:bodyPr anchor="ctr">
            <a:normAutofit/>
          </a:bodyPr>
          <a:lstStyle>
            <a:lvl1pPr algn="l">
              <a:defRPr sz="7483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12049" y="14801215"/>
            <a:ext cx="16080124" cy="168195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742"/>
            </a:lvl1pPr>
            <a:lvl2pPr marL="1069162" indent="0">
              <a:buFontTx/>
              <a:buNone/>
              <a:defRPr/>
            </a:lvl2pPr>
            <a:lvl3pPr marL="2138324" indent="0">
              <a:buFontTx/>
              <a:buNone/>
              <a:defRPr/>
            </a:lvl3pPr>
            <a:lvl4pPr marL="3207487" indent="0">
              <a:buFontTx/>
              <a:buNone/>
              <a:defRPr/>
            </a:lvl4pPr>
            <a:lvl5pPr marL="427664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028" y="19174301"/>
            <a:ext cx="18176081" cy="6391434"/>
          </a:xfrm>
        </p:spPr>
        <p:txBody>
          <a:bodyPr anchor="ctr">
            <a:normAutofit/>
          </a:bodyPr>
          <a:lstStyle>
            <a:lvl1pPr marL="0" indent="0" algn="l">
              <a:buNone/>
              <a:defRPr sz="4677">
                <a:solidFill>
                  <a:schemeClr val="tx1"/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5" y="14531255"/>
            <a:ext cx="18176084" cy="6484140"/>
          </a:xfrm>
        </p:spPr>
        <p:txBody>
          <a:bodyPr anchor="b">
            <a:normAutofit/>
          </a:bodyPr>
          <a:lstStyle>
            <a:lvl1pPr algn="l">
              <a:defRPr sz="654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21015395"/>
            <a:ext cx="18176086" cy="3798308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tx1"/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5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6388" y="3170174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870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90492" y="12147481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870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48" y="2691141"/>
            <a:ext cx="16583294" cy="12110081"/>
          </a:xfrm>
        </p:spPr>
        <p:txBody>
          <a:bodyPr anchor="ctr">
            <a:normAutofit/>
          </a:bodyPr>
          <a:lstStyle>
            <a:lvl1pPr algn="l">
              <a:defRPr sz="7483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9182" y="17155954"/>
            <a:ext cx="18176084" cy="392456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67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2" y="21080519"/>
            <a:ext cx="18176084" cy="4485217"/>
          </a:xfrm>
        </p:spPr>
        <p:txBody>
          <a:bodyPr anchor="t">
            <a:normAutofit/>
          </a:bodyPr>
          <a:lstStyle>
            <a:lvl1pPr marL="0" indent="0" algn="l">
              <a:buNone/>
              <a:defRPr sz="3742">
                <a:solidFill>
                  <a:schemeClr val="tx1"/>
                </a:solidFill>
              </a:defRPr>
            </a:lvl1pPr>
            <a:lvl2pPr marL="1069162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13" y="2691141"/>
            <a:ext cx="18176084" cy="1211008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548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6113" y="15473998"/>
            <a:ext cx="18176084" cy="37003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67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111" y="19174301"/>
            <a:ext cx="18176084" cy="6391434"/>
          </a:xfrm>
        </p:spPr>
        <p:txBody>
          <a:bodyPr anchor="t">
            <a:normAutofit/>
          </a:bodyPr>
          <a:lstStyle>
            <a:lvl1pPr marL="0" indent="0" algn="l">
              <a:buNone/>
              <a:defRPr sz="3742">
                <a:solidFill>
                  <a:schemeClr val="tx1"/>
                </a:solidFill>
              </a:defRPr>
            </a:lvl1pPr>
            <a:lvl2pPr marL="1069162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5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9181" y="2691137"/>
            <a:ext cx="18176081" cy="6428812"/>
          </a:xfrm>
        </p:spPr>
        <p:txBody>
          <a:bodyPr>
            <a:normAutofit/>
          </a:bodyPr>
          <a:lstStyle>
            <a:lvl1pPr>
              <a:defRPr sz="654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1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24413" y="2691132"/>
            <a:ext cx="3920848" cy="22874610"/>
          </a:xfrm>
        </p:spPr>
        <p:txBody>
          <a:bodyPr vert="eaVert">
            <a:normAutofit/>
          </a:bodyPr>
          <a:lstStyle>
            <a:lvl1pPr>
              <a:defRPr sz="654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181" y="2691130"/>
            <a:ext cx="14008295" cy="2287460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54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2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6" y="14606007"/>
            <a:ext cx="18176081" cy="6484140"/>
          </a:xfrm>
        </p:spPr>
        <p:txBody>
          <a:bodyPr anchor="b">
            <a:normAutofit/>
          </a:bodyPr>
          <a:lstStyle>
            <a:lvl1pPr algn="l">
              <a:defRPr sz="7483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4" y="21090147"/>
            <a:ext cx="18176081" cy="3798308"/>
          </a:xfrm>
        </p:spPr>
        <p:txBody>
          <a:bodyPr anchor="t">
            <a:normAutofit/>
          </a:bodyPr>
          <a:lstStyle>
            <a:lvl1pPr marL="0" indent="0" algn="l">
              <a:buNone/>
              <a:defRPr sz="4209" cap="all">
                <a:solidFill>
                  <a:schemeClr val="tx1"/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3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183" y="9456338"/>
            <a:ext cx="8916972" cy="1610940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28293" y="9456340"/>
            <a:ext cx="8916972" cy="1610940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660" y="9792725"/>
            <a:ext cx="8279848" cy="2543957"/>
          </a:xfrm>
        </p:spPr>
        <p:txBody>
          <a:bodyPr anchor="b">
            <a:noAutofit/>
          </a:bodyPr>
          <a:lstStyle>
            <a:lvl1pPr marL="0" indent="0">
              <a:buNone/>
              <a:defRPr sz="5612" b="0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81" y="12670742"/>
            <a:ext cx="8916972" cy="1289498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17150" y="9792725"/>
            <a:ext cx="8228112" cy="2543957"/>
          </a:xfrm>
        </p:spPr>
        <p:txBody>
          <a:bodyPr anchor="b">
            <a:noAutofit/>
          </a:bodyPr>
          <a:lstStyle>
            <a:lvl1pPr marL="0" indent="0">
              <a:buNone/>
              <a:defRPr sz="5612" b="0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328291" y="12670742"/>
            <a:ext cx="8916972" cy="1289498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4" y="2691137"/>
            <a:ext cx="18176081" cy="6428812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9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6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47" y="6877338"/>
            <a:ext cx="6695034" cy="6354051"/>
          </a:xfrm>
        </p:spPr>
        <p:txBody>
          <a:bodyPr anchor="b">
            <a:normAutofit/>
          </a:bodyPr>
          <a:lstStyle>
            <a:lvl1pPr algn="l">
              <a:defRPr sz="561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3119" y="2691135"/>
            <a:ext cx="10822712" cy="2287460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747" y="13231392"/>
            <a:ext cx="6695034" cy="8148151"/>
          </a:xfrm>
        </p:spPr>
        <p:txBody>
          <a:bodyPr anchor="t">
            <a:normAutofit/>
          </a:bodyPr>
          <a:lstStyle>
            <a:lvl1pPr marL="0" indent="0">
              <a:buNone/>
              <a:defRPr sz="3274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7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" y="0"/>
            <a:ext cx="21324226" cy="3027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06" y="7662269"/>
            <a:ext cx="9581482" cy="6055043"/>
          </a:xfrm>
        </p:spPr>
        <p:txBody>
          <a:bodyPr anchor="b">
            <a:normAutofit/>
          </a:bodyPr>
          <a:lstStyle>
            <a:lvl1pPr algn="l">
              <a:defRPr sz="561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60994" y="4036695"/>
            <a:ext cx="7484269" cy="20183475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742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706" y="13717311"/>
            <a:ext cx="9581482" cy="8073390"/>
          </a:xfrm>
        </p:spPr>
        <p:txBody>
          <a:bodyPr anchor="t">
            <a:normAutofit/>
          </a:bodyPr>
          <a:lstStyle>
            <a:lvl1pPr marL="0" indent="0">
              <a:buNone/>
              <a:defRPr sz="3742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181" y="2691137"/>
            <a:ext cx="18176081" cy="64288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9456340"/>
            <a:ext cx="18176081" cy="16109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55974" y="25916150"/>
            <a:ext cx="2834717" cy="166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56703D-6E56-4A1A-9AFE-CB75BB4FDB2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182" y="25916150"/>
            <a:ext cx="14008592" cy="166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68886" y="25916150"/>
            <a:ext cx="976379" cy="166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B397DD-E417-40F6-B317-711A98682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5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l" defTabSz="1069162" rtl="0" eaLnBrk="1" latinLnBrk="0" hangingPunct="1">
        <a:spcBef>
          <a:spcPct val="0"/>
        </a:spcBef>
        <a:buNone/>
        <a:defRPr sz="7483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68226" indent="-668226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420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737389" indent="-668226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374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806551" indent="-668226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327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608422" indent="-400936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28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677585" indent="-400936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28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880392" indent="-534581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28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6949554" indent="-534581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28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8018717" indent="-534581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28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9087879" indent="-534581" algn="l" defTabSz="1069162" rtl="0" eaLnBrk="1" latinLnBrk="0" hangingPunct="1">
        <a:spcBef>
          <a:spcPts val="0"/>
        </a:spcBef>
        <a:spcAft>
          <a:spcPts val="2339"/>
        </a:spcAft>
        <a:buClr>
          <a:schemeClr val="tx1"/>
        </a:buClr>
        <a:buSzPct val="100000"/>
        <a:buFont typeface="Arial"/>
        <a:buChar char="•"/>
        <a:defRPr sz="280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microsoft.com/office/2007/relationships/hdphoto" Target="../media/hdphoto1.wdp"/><Relationship Id="rId19" Type="http://schemas.openxmlformats.org/officeDocument/2006/relationships/image" Target="../media/image4.w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3000">
              <a:schemeClr val="tx1">
                <a:lumMod val="85000"/>
              </a:schemeClr>
            </a:gs>
            <a:gs pos="21000">
              <a:schemeClr val="tx1">
                <a:lumMod val="85000"/>
              </a:schemeClr>
            </a:gs>
            <a:gs pos="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1068" y="2785120"/>
            <a:ext cx="20910097" cy="2738908"/>
            <a:chOff x="341307" y="4473515"/>
            <a:chExt cx="14653404" cy="387778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41307" y="4519885"/>
              <a:ext cx="14653404" cy="3831412"/>
              <a:chOff x="341307" y="4519885"/>
              <a:chExt cx="14653404" cy="3831412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341307" y="4519885"/>
                <a:ext cx="14652000" cy="3831412"/>
              </a:xfrm>
              <a:prstGeom prst="rect">
                <a:avLst/>
              </a:prstGeom>
              <a:solidFill>
                <a:schemeClr val="tx1"/>
              </a:solidFill>
              <a:ln w="635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 dirty="0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41459" y="4524800"/>
                <a:ext cx="14653252" cy="899740"/>
              </a:xfrm>
              <a:prstGeom prst="rect">
                <a:avLst/>
              </a:prstGeom>
              <a:gradFill>
                <a:gsLst>
                  <a:gs pos="22000">
                    <a:srgbClr val="DA0000"/>
                  </a:gs>
                  <a:gs pos="100000">
                    <a:srgbClr val="A200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46224" y="4473515"/>
              <a:ext cx="14639688" cy="975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Мотивация и методы</a:t>
              </a:r>
              <a:endParaRPr lang="en-US" sz="2825" b="1" dirty="0">
                <a:ln w="635">
                  <a:noFill/>
                </a:ln>
                <a:latin typeface="Book Antiqua" panose="02040602050305030304" pitchFamily="18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284"/>
          <p:cNvSpPr txBox="1">
            <a:spLocks noChangeArrowheads="1"/>
          </p:cNvSpPr>
          <p:nvPr/>
        </p:nvSpPr>
        <p:spPr bwMode="auto">
          <a:xfrm>
            <a:off x="-1" y="89245"/>
            <a:ext cx="21383625" cy="1200329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>
                <a:ln w="635">
                  <a:noFill/>
                </a:ln>
                <a:solidFill>
                  <a:schemeClr val="bg1"/>
                </a:solidFill>
                <a:latin typeface="Bookman Old Style" panose="02050604050505020204" pitchFamily="18" charset="0"/>
                <a:ea typeface="Microsoft Sans Serif" panose="020B0604020202020204" pitchFamily="34" charset="0"/>
                <a:cs typeface="Arial" panose="020B0604020202020204" pitchFamily="34" charset="0"/>
              </a:rPr>
              <a:t>АТЕРМИЧЕСКИЕ ЭФФЕКТЫ В ДИЭЛЕКТРИКАХ ПРИ ВЫСОКИХ ЭЛЕКТРОННЫХ ВОЗБУЖДЕНИЯХ</a:t>
            </a:r>
          </a:p>
        </p:txBody>
      </p:sp>
      <p:sp>
        <p:nvSpPr>
          <p:cNvPr id="31" name="Rectangle 79"/>
          <p:cNvSpPr>
            <a:spLocks noChangeArrowheads="1"/>
          </p:cNvSpPr>
          <p:nvPr/>
        </p:nvSpPr>
        <p:spPr bwMode="auto">
          <a:xfrm>
            <a:off x="0" y="1180203"/>
            <a:ext cx="21383625" cy="66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4946" tIns="147473" rIns="294946" bIns="147473">
            <a:spAutoFit/>
          </a:bodyPr>
          <a:lstStyle/>
          <a:p>
            <a:pPr algn="ctr"/>
            <a:r>
              <a:rPr lang="ru-RU" altLang="en-US" sz="24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</a:t>
            </a:r>
            <a:r>
              <a:rPr lang="en-US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r>
              <a:rPr lang="ru-RU" altLang="en-US" sz="24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</a:t>
            </a:r>
            <a:r>
              <a:rPr lang="en-US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r>
              <a:rPr lang="ru-RU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Воронков</a:t>
            </a:r>
            <a:r>
              <a:rPr lang="en-US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</a:t>
            </a:r>
            <a:r>
              <a:rPr lang="en-US" altLang="en-US" sz="2400" b="1" baseline="30000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</a:t>
            </a:r>
            <a:r>
              <a:rPr lang="en-US" altLang="en-US" sz="24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,  </a:t>
            </a:r>
            <a:r>
              <a:rPr lang="ru-RU" altLang="en-US" sz="24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</a:t>
            </a:r>
            <a:r>
              <a:rPr lang="en-US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r>
              <a:rPr lang="ru-RU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Медведев</a:t>
            </a:r>
            <a:r>
              <a:rPr lang="ru-RU" altLang="en-US" sz="2400" b="1" baseline="30000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,  </a:t>
            </a:r>
            <a:r>
              <a:rPr lang="ru-RU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</a:t>
            </a:r>
            <a:r>
              <a:rPr lang="en-US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r>
              <a:rPr lang="ru-RU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Е</a:t>
            </a:r>
            <a:r>
              <a:rPr lang="en-US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r>
              <a:rPr lang="ru-RU" altLang="en-US" sz="24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Волков</a:t>
            </a:r>
            <a:r>
              <a:rPr lang="en-US" altLang="en-US" sz="2400" b="1" baseline="30000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</a:t>
            </a:r>
            <a:endParaRPr lang="en-US" altLang="en-US" sz="2400" b="1" dirty="0">
              <a:ln w="127">
                <a:noFill/>
              </a:ln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537636" y="1832701"/>
            <a:ext cx="9456980" cy="876829"/>
            <a:chOff x="3953567" y="3211771"/>
            <a:chExt cx="13389314" cy="1241426"/>
          </a:xfrm>
        </p:grpSpPr>
        <p:grpSp>
          <p:nvGrpSpPr>
            <p:cNvPr id="35" name="Group 126"/>
            <p:cNvGrpSpPr>
              <a:grpSpLocks/>
            </p:cNvGrpSpPr>
            <p:nvPr/>
          </p:nvGrpSpPr>
          <p:grpSpPr bwMode="auto">
            <a:xfrm>
              <a:off x="3953567" y="3211771"/>
              <a:ext cx="9172138" cy="1241426"/>
              <a:chOff x="5210" y="1979"/>
              <a:chExt cx="5396" cy="782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5210" y="2124"/>
                <a:ext cx="821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2856" tIns="26428" rIns="52856" bIns="26428">
                <a:spAutoFit/>
              </a:bodyPr>
              <a:lstStyle/>
              <a:p>
                <a:pPr marL="113247" indent="-113247" defTabSz="528110">
                  <a:spcBef>
                    <a:spcPct val="20000"/>
                  </a:spcBef>
                </a:pPr>
                <a:r>
                  <a:rPr lang="en-GB" altLang="ru-RU" sz="3447" b="1" baseline="30000">
                    <a:solidFill>
                      <a:srgbClr val="2E0AA2"/>
                    </a:solidFill>
                  </a:rPr>
                  <a:t> </a:t>
                </a:r>
                <a:endParaRPr lang="en-GB" altLang="ru-RU" sz="3447" b="1" baseline="30000">
                  <a:solidFill>
                    <a:srgbClr val="CA0000"/>
                  </a:solidFill>
                </a:endParaRPr>
              </a:p>
            </p:txBody>
          </p:sp>
          <p:pic>
            <p:nvPicPr>
              <p:cNvPr id="37" name="Picture 574" descr="logo_leb_en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98" y="1979"/>
                <a:ext cx="631" cy="782"/>
              </a:xfrm>
              <a:prstGeom prst="rect">
                <a:avLst/>
              </a:prstGeom>
              <a:noFill/>
              <a:ln w="1270">
                <a:noFill/>
                <a:miter lim="800000"/>
                <a:headEnd/>
                <a:tailEnd/>
              </a:ln>
            </p:spPr>
          </p:pic>
          <p:sp>
            <p:nvSpPr>
              <p:cNvPr id="38" name="Rectangle 576"/>
              <p:cNvSpPr>
                <a:spLocks noChangeArrowheads="1"/>
              </p:cNvSpPr>
              <p:nvPr/>
            </p:nvSpPr>
            <p:spPr bwMode="auto">
              <a:xfrm>
                <a:off x="8824" y="2091"/>
                <a:ext cx="1782" cy="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ru-RU" sz="1695" b="1" dirty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1) </a:t>
                </a:r>
                <a:r>
                  <a:rPr lang="ru-RU" altLang="ru-RU" sz="1695" b="1" dirty="0" smtClean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ФИАН</a:t>
                </a:r>
                <a:r>
                  <a:rPr lang="en-US" altLang="ru-RU" sz="1695" b="1" dirty="0" smtClean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, </a:t>
                </a:r>
                <a:endParaRPr lang="en-US" altLang="ru-RU" sz="1695" b="1" dirty="0">
                  <a:ln w="635">
                    <a:noFill/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  <a:p>
                <a:r>
                  <a:rPr lang="ru-RU" altLang="ru-RU" sz="1695" b="1" dirty="0" smtClean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Москва</a:t>
                </a:r>
                <a:endParaRPr lang="en-US" altLang="ru-RU" sz="1695" b="1" dirty="0">
                  <a:ln w="635">
                    <a:noFill/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12959636" y="3373438"/>
              <a:ext cx="4383245" cy="1011237"/>
              <a:chOff x="10747375" y="3373438"/>
              <a:chExt cx="4383245" cy="1011237"/>
            </a:xfrm>
          </p:grpSpPr>
          <p:pic>
            <p:nvPicPr>
              <p:cNvPr id="43" name="Picture 33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47375" y="3373438"/>
                <a:ext cx="1773238" cy="1011237"/>
              </a:xfrm>
              <a:prstGeom prst="rect">
                <a:avLst/>
              </a:prstGeom>
              <a:noFill/>
              <a:ln w="1270">
                <a:noFill/>
                <a:miter lim="800000"/>
                <a:headEnd/>
                <a:tailEnd/>
              </a:ln>
            </p:spPr>
          </p:pic>
          <p:sp>
            <p:nvSpPr>
              <p:cNvPr id="44" name="Text Box 1237"/>
              <p:cNvSpPr txBox="1">
                <a:spLocks noChangeArrowheads="1"/>
              </p:cNvSpPr>
              <p:nvPr/>
            </p:nvSpPr>
            <p:spPr bwMode="auto">
              <a:xfrm>
                <a:off x="12507247" y="3417887"/>
                <a:ext cx="2623373" cy="831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808" tIns="32404" rIns="64808" bIns="32404">
                <a:spAutoFit/>
              </a:bodyPr>
              <a:lstStyle/>
              <a:p>
                <a:pPr indent="-242190"/>
                <a:r>
                  <a:rPr lang="ru-RU" altLang="ru-RU" sz="1695" b="1" dirty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2</a:t>
                </a:r>
                <a:r>
                  <a:rPr lang="en-AU" altLang="ru-RU" sz="1695" b="1" dirty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altLang="ru-RU" sz="1695" b="1" dirty="0" smtClean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Чешская </a:t>
                </a:r>
              </a:p>
              <a:p>
                <a:pPr indent="-242190"/>
                <a:r>
                  <a:rPr lang="ru-RU" altLang="ru-RU" sz="1695" b="1" dirty="0" smtClean="0">
                    <a:ln w="635">
                      <a:noFill/>
                    </a:ln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Book Antiqua" panose="02040602050305030304" pitchFamily="18" charset="0"/>
                    <a:cs typeface="Arial" panose="020B0604020202020204" pitchFamily="34" charset="0"/>
                  </a:rPr>
                  <a:t>Академия наук</a:t>
                </a:r>
                <a:endParaRPr lang="ru-RU" altLang="ru-RU" sz="1695" b="1" dirty="0">
                  <a:ln w="635">
                    <a:noFill/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 Antiqua" panose="0204060205030503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7905354" y="25493817"/>
            <a:ext cx="13245556" cy="4243550"/>
            <a:chOff x="341307" y="4457231"/>
            <a:chExt cx="14652152" cy="6008073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341307" y="4515275"/>
              <a:ext cx="14652152" cy="5950029"/>
              <a:chOff x="341307" y="4515275"/>
              <a:chExt cx="14652152" cy="5950029"/>
            </a:xfrm>
          </p:grpSpPr>
          <p:sp>
            <p:nvSpPr>
              <p:cNvPr id="139" name="Прямоугольник 138"/>
              <p:cNvSpPr/>
              <p:nvPr/>
            </p:nvSpPr>
            <p:spPr>
              <a:xfrm>
                <a:off x="341307" y="4519884"/>
                <a:ext cx="14652000" cy="5945420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 dirty="0"/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341459" y="4515275"/>
                <a:ext cx="14652000" cy="837307"/>
              </a:xfrm>
              <a:prstGeom prst="rect">
                <a:avLst/>
              </a:prstGeom>
              <a:gradFill>
                <a:gsLst>
                  <a:gs pos="22000">
                    <a:srgbClr val="DA0000"/>
                  </a:gs>
                  <a:gs pos="100000">
                    <a:srgbClr val="A200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</p:grpSp>
        <p:sp>
          <p:nvSpPr>
            <p:cNvPr id="136" name="Rectangle 83"/>
            <p:cNvSpPr>
              <a:spLocks noChangeArrowheads="1"/>
            </p:cNvSpPr>
            <p:nvPr/>
          </p:nvSpPr>
          <p:spPr bwMode="auto">
            <a:xfrm>
              <a:off x="346224" y="4457231"/>
              <a:ext cx="14639689" cy="975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Заключение</a:t>
              </a:r>
              <a:endParaRPr lang="ru-RU" sz="2825" b="1" dirty="0">
                <a:ln w="635">
                  <a:noFill/>
                </a:ln>
                <a:latin typeface="Book Antiqua" panose="02040602050305030304" pitchFamily="18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247115" y="25486890"/>
            <a:ext cx="7503061" cy="4250477"/>
            <a:chOff x="341307" y="4438615"/>
            <a:chExt cx="14652153" cy="6496564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341307" y="4505750"/>
              <a:ext cx="14652153" cy="6429429"/>
              <a:chOff x="341307" y="4505750"/>
              <a:chExt cx="14652153" cy="6429429"/>
            </a:xfrm>
          </p:grpSpPr>
          <p:sp>
            <p:nvSpPr>
              <p:cNvPr id="151" name="Прямоугольник 150"/>
              <p:cNvSpPr/>
              <p:nvPr/>
            </p:nvSpPr>
            <p:spPr>
              <a:xfrm>
                <a:off x="341307" y="4519886"/>
                <a:ext cx="14652000" cy="6415293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 dirty="0"/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>
                <a:off x="341460" y="4505750"/>
                <a:ext cx="14652000" cy="899740"/>
              </a:xfrm>
              <a:prstGeom prst="rect">
                <a:avLst/>
              </a:prstGeom>
              <a:gradFill>
                <a:gsLst>
                  <a:gs pos="22000">
                    <a:srgbClr val="DA0000"/>
                  </a:gs>
                  <a:gs pos="100000">
                    <a:srgbClr val="A200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</p:grpSp>
        <p:sp>
          <p:nvSpPr>
            <p:cNvPr id="150" name="Rectangle 83"/>
            <p:cNvSpPr>
              <a:spLocks noChangeArrowheads="1"/>
            </p:cNvSpPr>
            <p:nvPr/>
          </p:nvSpPr>
          <p:spPr bwMode="auto">
            <a:xfrm>
              <a:off x="346224" y="4438615"/>
              <a:ext cx="14639688" cy="1053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Литература</a:t>
              </a:r>
              <a:endParaRPr lang="ru-RU" sz="2825" b="1" dirty="0">
                <a:ln w="635">
                  <a:noFill/>
                </a:ln>
                <a:latin typeface="Book Antiqua" panose="02040602050305030304" pitchFamily="18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0" name="TextBox 49"/>
          <p:cNvSpPr txBox="1">
            <a:spLocks noChangeArrowheads="1"/>
          </p:cNvSpPr>
          <p:nvPr/>
        </p:nvSpPr>
        <p:spPr bwMode="auto">
          <a:xfrm>
            <a:off x="16462988" y="29791937"/>
            <a:ext cx="4709309" cy="3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978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*roman.a.voronkov@gmail.com</a:t>
            </a:r>
          </a:p>
        </p:txBody>
      </p:sp>
      <p:sp>
        <p:nvSpPr>
          <p:cNvPr id="162" name="Прямоугольник 802"/>
          <p:cNvSpPr>
            <a:spLocks noChangeArrowheads="1"/>
          </p:cNvSpPr>
          <p:nvPr/>
        </p:nvSpPr>
        <p:spPr bwMode="auto">
          <a:xfrm>
            <a:off x="217543" y="29744144"/>
            <a:ext cx="16391733" cy="44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2856" tIns="26428" rIns="52856" bIns="26428">
            <a:spAutoFit/>
          </a:bodyPr>
          <a:lstStyle/>
          <a:p>
            <a:r>
              <a:rPr lang="ru-RU" sz="1271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Исследование выполнено за счет гранта Российского научного фонда № 22-22-00676, https://rscf.ru/project/22-22-00676/</a:t>
            </a:r>
          </a:p>
          <a:p>
            <a:r>
              <a:rPr lang="ru-RU" sz="1271" b="1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Вычисления производились на кластере НИЦ «Курчатовский институт»,http://ckp.nrcki.ru</a:t>
            </a:r>
          </a:p>
        </p:txBody>
      </p:sp>
      <p:grpSp>
        <p:nvGrpSpPr>
          <p:cNvPr id="168" name="Группа 167"/>
          <p:cNvGrpSpPr/>
          <p:nvPr/>
        </p:nvGrpSpPr>
        <p:grpSpPr>
          <a:xfrm>
            <a:off x="241068" y="5641846"/>
            <a:ext cx="10374252" cy="6754103"/>
            <a:chOff x="310062" y="4478370"/>
            <a:chExt cx="14675850" cy="6778387"/>
          </a:xfrm>
        </p:grpSpPr>
        <p:grpSp>
          <p:nvGrpSpPr>
            <p:cNvPr id="169" name="Группа 168"/>
            <p:cNvGrpSpPr/>
            <p:nvPr/>
          </p:nvGrpSpPr>
          <p:grpSpPr>
            <a:xfrm>
              <a:off x="310062" y="4519885"/>
              <a:ext cx="14653557" cy="6736872"/>
              <a:chOff x="310062" y="4519885"/>
              <a:chExt cx="14653557" cy="6736872"/>
            </a:xfrm>
          </p:grpSpPr>
          <p:sp>
            <p:nvSpPr>
              <p:cNvPr id="171" name="Прямоугольник 170"/>
              <p:cNvSpPr/>
              <p:nvPr/>
            </p:nvSpPr>
            <p:spPr>
              <a:xfrm>
                <a:off x="310062" y="4519885"/>
                <a:ext cx="14649368" cy="6736872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11162" y="4522310"/>
                <a:ext cx="14652457" cy="632131"/>
              </a:xfrm>
              <a:prstGeom prst="rect">
                <a:avLst/>
              </a:prstGeom>
              <a:gradFill>
                <a:gsLst>
                  <a:gs pos="22000">
                    <a:srgbClr val="DA0000"/>
                  </a:gs>
                  <a:gs pos="100000">
                    <a:srgbClr val="A200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</p:grpSp>
        <p:sp>
          <p:nvSpPr>
            <p:cNvPr id="170" name="Rectangle 83"/>
            <p:cNvSpPr>
              <a:spLocks noChangeArrowheads="1"/>
            </p:cNvSpPr>
            <p:nvPr/>
          </p:nvSpPr>
          <p:spPr bwMode="auto">
            <a:xfrm>
              <a:off x="346224" y="4478370"/>
              <a:ext cx="14639688" cy="6915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25" b="1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825" b="1" baseline="-25000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25" b="1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25" b="1" baseline="-25000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Корунд</a:t>
              </a:r>
              <a:r>
                <a:rPr lang="en-US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25" b="1" dirty="0">
                <a:ln w="635">
                  <a:noFill/>
                </a:ln>
                <a:latin typeface="Book Antiqua" panose="02040602050305030304" pitchFamily="18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749"/>
          <p:cNvSpPr>
            <a:spLocks noChangeArrowheads="1"/>
          </p:cNvSpPr>
          <p:nvPr/>
        </p:nvSpPr>
        <p:spPr bwMode="auto">
          <a:xfrm>
            <a:off x="-174312" y="-209820"/>
            <a:ext cx="130496" cy="5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585" tIns="32292" rIns="64585" bIns="32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447"/>
          </a:p>
        </p:txBody>
      </p:sp>
      <p:sp>
        <p:nvSpPr>
          <p:cNvPr id="11" name="Rectangle 754"/>
          <p:cNvSpPr>
            <a:spLocks noChangeArrowheads="1"/>
          </p:cNvSpPr>
          <p:nvPr/>
        </p:nvSpPr>
        <p:spPr bwMode="auto">
          <a:xfrm>
            <a:off x="0" y="-276553"/>
            <a:ext cx="130496" cy="5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585" tIns="32292" rIns="64585" bIns="32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447"/>
          </a:p>
        </p:txBody>
      </p:sp>
      <p:sp>
        <p:nvSpPr>
          <p:cNvPr id="269" name="Rectangle 83"/>
          <p:cNvSpPr>
            <a:spLocks noChangeArrowheads="1"/>
          </p:cNvSpPr>
          <p:nvPr/>
        </p:nvSpPr>
        <p:spPr bwMode="auto">
          <a:xfrm>
            <a:off x="7901480" y="26141300"/>
            <a:ext cx="13351383" cy="391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marL="524746" indent="-524746" algn="just">
              <a:spcAft>
                <a:spcPts val="424"/>
              </a:spcAft>
              <a:buFont typeface="+mj-lt"/>
              <a:buAutoNum type="arabicParenR"/>
            </a:pPr>
            <a:r>
              <a:rPr lang="ru-RU" sz="215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Экстремальные электронные возбуждения вызывают изменения в атомных и электронных свойствах вещества</a:t>
            </a:r>
            <a:endParaRPr lang="ru-RU" sz="215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24746" indent="-524746" algn="just">
              <a:spcAft>
                <a:spcPts val="424"/>
              </a:spcAft>
              <a:buFont typeface="+mj-lt"/>
              <a:buAutoNum type="arabicParenR"/>
            </a:pPr>
            <a:r>
              <a:rPr lang="ru-RU" sz="215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Атермические превращения возможны как в ковалентных, так и в ионных материалах</a:t>
            </a:r>
            <a:endParaRPr lang="ru-RU" sz="215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24746" indent="-524746" algn="just">
              <a:spcAft>
                <a:spcPts val="424"/>
              </a:spcAft>
              <a:buFont typeface="+mj-lt"/>
              <a:buAutoNum type="arabicParenR"/>
            </a:pPr>
            <a:r>
              <a:rPr lang="ru-RU" sz="215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Стабильность запрещенной зоны при атермических превращениях зависит от степени </a:t>
            </a:r>
            <a:r>
              <a:rPr lang="ru-RU" sz="215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ионности</a:t>
            </a:r>
            <a:r>
              <a:rPr lang="ru-RU" sz="215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связей</a:t>
            </a:r>
            <a:endParaRPr lang="en-US" sz="215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24746" indent="-524746" algn="just">
              <a:spcAft>
                <a:spcPts val="424"/>
              </a:spcAft>
              <a:buFont typeface="+mj-lt"/>
              <a:buAutoNum type="arabicParenR"/>
            </a:pPr>
            <a:r>
              <a:rPr lang="ru-RU" sz="215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Атермическое плавление маловероятно в единичном треке, но возможно при облучении пучками высокой плотности</a:t>
            </a:r>
            <a:endParaRPr lang="en-US" sz="215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24746" indent="-524746" algn="just">
              <a:spcAft>
                <a:spcPts val="424"/>
              </a:spcAft>
              <a:buFont typeface="+mj-lt"/>
              <a:buAutoNum type="arabicParenR"/>
            </a:pPr>
            <a:r>
              <a:rPr lang="ru-RU" sz="215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Эффект изменения межатомного потенциала должен учитываться даже при образовании единичного трека</a:t>
            </a:r>
            <a:endParaRPr lang="en-US" sz="215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24746" indent="-524746" algn="just">
              <a:lnSpc>
                <a:spcPct val="120000"/>
              </a:lnSpc>
              <a:spcAft>
                <a:spcPts val="848"/>
              </a:spcAft>
              <a:buFont typeface="+mj-lt"/>
              <a:buAutoNum type="arabicParenR"/>
            </a:pPr>
            <a:endParaRPr lang="en-US" sz="226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2" name="Rectangle 83"/>
          <p:cNvSpPr>
            <a:spLocks noChangeArrowheads="1"/>
          </p:cNvSpPr>
          <p:nvPr/>
        </p:nvSpPr>
        <p:spPr bwMode="auto">
          <a:xfrm>
            <a:off x="93750" y="26027377"/>
            <a:ext cx="7994407" cy="40967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[1] N. Medvedev, A.E. </a:t>
            </a:r>
            <a:r>
              <a:rPr lang="en-US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Volkov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B. </a:t>
            </a:r>
            <a:r>
              <a:rPr lang="en-US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Ziaja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NIMB 365 (2015) 437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[2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u-RU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Stampfli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K. </a:t>
            </a:r>
            <a:r>
              <a:rPr lang="ru-RU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Bennemann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Phys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u-RU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</a:t>
            </a:r>
            <a:r>
              <a:rPr lang="ru-RU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B 42, 7163 (1990)</a:t>
            </a:r>
            <a:endParaRPr lang="en-US" sz="15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[3]</a:t>
            </a:r>
            <a:r>
              <a:rPr lang="ru-RU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W. Kohn and L. J. Sham, Phys. Rev. 140, A1133 (1965)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[4] R.A. Voronkov, N. Medvedev, A.E. </a:t>
            </a:r>
            <a:r>
              <a:rPr lang="en-US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Volkov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fr-FR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Phys. </a:t>
            </a:r>
            <a:r>
              <a:rPr lang="fr-FR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Status</a:t>
            </a:r>
            <a:r>
              <a:rPr lang="fr-FR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Solidi</a:t>
            </a:r>
            <a:r>
              <a:rPr lang="fr-FR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Rapid </a:t>
            </a:r>
            <a:r>
              <a:rPr lang="fr-FR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</a:t>
            </a:r>
            <a:r>
              <a:rPr lang="fr-FR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fr-FR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Lett</a:t>
            </a:r>
            <a:r>
              <a:rPr lang="fr-FR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14, 1900641 (2020)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[5] R.A. Voronkov, N. Medvedev, A.E. </a:t>
            </a:r>
            <a:r>
              <a:rPr lang="en-US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Volkov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Sci. Rep. 12, 5659 (2022)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[6] R.A. Voronkov, N. Medvedev, A.E. </a:t>
            </a:r>
            <a:r>
              <a:rPr lang="en-US" sz="15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Volkov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Sci. Rep. 10, 13070 (2020)</a:t>
            </a:r>
            <a:endParaRPr lang="ru-RU" sz="15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[7] </a:t>
            </a:r>
            <a:r>
              <a:rPr lang="ru-RU" sz="15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R.A</a:t>
            </a:r>
            <a:r>
              <a:rPr lang="ru-RU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. Voronkov, N. </a:t>
            </a:r>
            <a:r>
              <a:rPr lang="ru-RU" sz="15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Medvedev</a:t>
            </a:r>
            <a:r>
              <a:rPr lang="ru-RU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R. A. </a:t>
            </a:r>
            <a:r>
              <a:rPr lang="en-US" sz="15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Rymzhanov</a:t>
            </a: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 and A. E. </a:t>
            </a:r>
            <a:r>
              <a:rPr lang="en-US" sz="15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Volkov</a:t>
            </a:r>
            <a:r>
              <a:rPr lang="ru-RU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endParaRPr lang="en-US" sz="15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NIMB </a:t>
            </a:r>
            <a:r>
              <a:rPr lang="ru-RU" sz="1500" dirty="0">
                <a:solidFill>
                  <a:schemeClr val="bg1"/>
                </a:solidFill>
                <a:latin typeface="Bookman Old Style" panose="02050604050505020204" pitchFamily="18" charset="0"/>
              </a:rPr>
              <a:t>435, 87 (2018)</a:t>
            </a:r>
            <a:endParaRPr lang="en-US" sz="15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[8] N. Medvedev, A.E. </a:t>
            </a:r>
            <a:r>
              <a:rPr lang="en-US" sz="15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Volkov</a:t>
            </a:r>
            <a:r>
              <a:rPr lang="en-US" sz="15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et al., </a:t>
            </a:r>
            <a:r>
              <a:rPr lang="en-US" sz="15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Journal 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</a:t>
            </a:r>
            <a:r>
              <a:rPr lang="en-US" sz="15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Appl. Phys. 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133, </a:t>
            </a:r>
            <a:r>
              <a:rPr lang="en-US" sz="15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100701 (2023</a:t>
            </a:r>
            <a:r>
              <a:rPr lang="en-US" sz="15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defRPr/>
            </a:pPr>
            <a:endParaRPr lang="en-US" sz="1978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217543" y="18564379"/>
            <a:ext cx="20904013" cy="6766257"/>
            <a:chOff x="336544" y="4466173"/>
            <a:chExt cx="14652153" cy="6790584"/>
          </a:xfrm>
        </p:grpSpPr>
        <p:grpSp>
          <p:nvGrpSpPr>
            <p:cNvPr id="177" name="Группа 176"/>
            <p:cNvGrpSpPr/>
            <p:nvPr/>
          </p:nvGrpSpPr>
          <p:grpSpPr>
            <a:xfrm>
              <a:off x="336544" y="4495303"/>
              <a:ext cx="14652153" cy="6761454"/>
              <a:chOff x="336544" y="4495303"/>
              <a:chExt cx="14652153" cy="6761454"/>
            </a:xfrm>
          </p:grpSpPr>
          <p:sp>
            <p:nvSpPr>
              <p:cNvPr id="186" name="Прямоугольник 185"/>
              <p:cNvSpPr/>
              <p:nvPr/>
            </p:nvSpPr>
            <p:spPr>
              <a:xfrm>
                <a:off x="336544" y="4519885"/>
                <a:ext cx="14652000" cy="6736872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  <p:sp>
            <p:nvSpPr>
              <p:cNvPr id="189" name="Прямоугольник 188"/>
              <p:cNvSpPr/>
              <p:nvPr/>
            </p:nvSpPr>
            <p:spPr>
              <a:xfrm>
                <a:off x="336697" y="4495303"/>
                <a:ext cx="14652000" cy="632131"/>
              </a:xfrm>
              <a:prstGeom prst="rect">
                <a:avLst/>
              </a:prstGeom>
              <a:gradFill flip="none" rotWithShape="1">
                <a:gsLst>
                  <a:gs pos="22000">
                    <a:srgbClr val="DA0000"/>
                  </a:gs>
                  <a:gs pos="100000">
                    <a:srgbClr val="A2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</p:grpSp>
        <p:sp>
          <p:nvSpPr>
            <p:cNvPr id="180" name="Rectangle 83"/>
            <p:cNvSpPr>
              <a:spLocks noChangeArrowheads="1"/>
            </p:cNvSpPr>
            <p:nvPr/>
          </p:nvSpPr>
          <p:spPr bwMode="auto">
            <a:xfrm>
              <a:off x="346224" y="4466173"/>
              <a:ext cx="14639688" cy="6915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Быстрые тяжелые ионы</a:t>
              </a:r>
              <a:endParaRPr lang="en-US" sz="2825" b="1" dirty="0">
                <a:ln w="635">
                  <a:noFill/>
                </a:ln>
                <a:latin typeface="Book Antiqua" panose="02040602050305030304" pitchFamily="18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83"/>
          <p:cNvSpPr>
            <a:spLocks noChangeArrowheads="1"/>
          </p:cNvSpPr>
          <p:nvPr/>
        </p:nvSpPr>
        <p:spPr bwMode="auto">
          <a:xfrm>
            <a:off x="-1" y="3374353"/>
            <a:ext cx="4177383" cy="21444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Быстрые тяжелые ионы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(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БТИ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)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и лазеры на свободных электронах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(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ЛСЭ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) 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–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экстремальное возбуждение электронной подсистемы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[1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7" name="Rectangle 83"/>
          <p:cNvSpPr>
            <a:spLocks noChangeArrowheads="1"/>
          </p:cNvSpPr>
          <p:nvPr/>
        </p:nvSpPr>
        <p:spPr bwMode="auto">
          <a:xfrm>
            <a:off x="5417840" y="3662819"/>
            <a:ext cx="3947697" cy="1528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При достаточном </a:t>
            </a:r>
          </a:p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уровне электронных возбуждений изменяется межатомный потенциал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8" name="Rectangle 83"/>
          <p:cNvSpPr>
            <a:spLocks noChangeArrowheads="1"/>
          </p:cNvSpPr>
          <p:nvPr/>
        </p:nvSpPr>
        <p:spPr bwMode="auto">
          <a:xfrm>
            <a:off x="11457491" y="3454955"/>
            <a:ext cx="3909146" cy="21444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Измененный потенциал провоцирует атермическое плавление – плавление без существенного нагрева решетки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[2]</a:t>
            </a:r>
          </a:p>
        </p:txBody>
      </p:sp>
      <p:pic>
        <p:nvPicPr>
          <p:cNvPr id="99" name="Picture 98" descr="D:\Graph1.jpg"/>
          <p:cNvPicPr>
            <a:picLocks noChangeAspect="1" noChangeArrowheads="1"/>
          </p:cNvPicPr>
          <p:nvPr/>
        </p:nvPicPr>
        <p:blipFill rotWithShape="1">
          <a:blip r:embed="rId6" cstate="print"/>
          <a:srcRect l="39214" t="22160" r="20356" b="22200"/>
          <a:stretch/>
        </p:blipFill>
        <p:spPr bwMode="auto">
          <a:xfrm>
            <a:off x="3852006" y="3542713"/>
            <a:ext cx="1734493" cy="18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2" t="11504" r="36595" b="10894"/>
          <a:stretch/>
        </p:blipFill>
        <p:spPr>
          <a:xfrm>
            <a:off x="15192066" y="3542922"/>
            <a:ext cx="1643303" cy="1862410"/>
          </a:xfrm>
          <a:prstGeom prst="rect">
            <a:avLst/>
          </a:prstGeom>
        </p:spPr>
      </p:pic>
      <p:sp>
        <p:nvSpPr>
          <p:cNvPr id="113" name="Rectangle 83"/>
          <p:cNvSpPr>
            <a:spLocks noChangeArrowheads="1"/>
          </p:cNvSpPr>
          <p:nvPr/>
        </p:nvSpPr>
        <p:spPr bwMode="auto">
          <a:xfrm>
            <a:off x="16934067" y="3458657"/>
            <a:ext cx="4211120" cy="18367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en-US" altLang="ru-RU" sz="2000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Ab-initio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молекулярная динамика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[3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]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(DFT-MD)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межатомный потенциал описывается электронными волновыми функциями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3659556" y="6684773"/>
            <a:ext cx="0" cy="53248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53" y="21704199"/>
            <a:ext cx="5051733" cy="36169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36" y="24115004"/>
            <a:ext cx="600563" cy="614089"/>
          </a:xfrm>
          <a:prstGeom prst="rect">
            <a:avLst/>
          </a:prstGeom>
          <a:effectLst/>
        </p:spPr>
      </p:pic>
      <p:sp>
        <p:nvSpPr>
          <p:cNvPr id="159" name="Rectangle 83"/>
          <p:cNvSpPr>
            <a:spLocks noChangeArrowheads="1"/>
          </p:cNvSpPr>
          <p:nvPr/>
        </p:nvSpPr>
        <p:spPr bwMode="auto">
          <a:xfrm>
            <a:off x="144372" y="19706031"/>
            <a:ext cx="3888635" cy="49544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Необходима электронная температура </a:t>
            </a:r>
            <a:r>
              <a:rPr lang="en-US" altLang="ru-RU" sz="2000" i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</a:t>
            </a:r>
            <a:r>
              <a:rPr lang="en-US" altLang="ru-RU" sz="2000" i="1" baseline="-250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ru-RU" sz="2000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ru-RU" sz="2000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10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эВ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существенных изменений структуры за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&lt;50 </a:t>
            </a:r>
            <a:r>
              <a:rPr lang="ru-RU" altLang="ru-RU" sz="20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фс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altLang="ru-RU" sz="2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altLang="ru-RU" sz="2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Атермическое плавление маловероятно в единичном треке БТИ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[7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</a:p>
          <a:p>
            <a:pPr algn="ctr"/>
            <a:endParaRPr lang="en-US" altLang="ru-RU" sz="226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" name="Rectangle 83"/>
          <p:cNvSpPr>
            <a:spLocks noChangeArrowheads="1"/>
          </p:cNvSpPr>
          <p:nvPr/>
        </p:nvSpPr>
        <p:spPr bwMode="auto">
          <a:xfrm>
            <a:off x="10566950" y="19291487"/>
            <a:ext cx="4910586" cy="12211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Даже небольшие атомные смещения вносят вклад в дальнейшую кинетику трека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2" name="Rectangle 83"/>
          <p:cNvSpPr>
            <a:spLocks noChangeArrowheads="1"/>
          </p:cNvSpPr>
          <p:nvPr/>
        </p:nvSpPr>
        <p:spPr bwMode="auto">
          <a:xfrm>
            <a:off x="3206479" y="19306576"/>
            <a:ext cx="7507825" cy="9133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Установка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FAIR</a:t>
            </a:r>
            <a:endParaRPr lang="ru-RU" altLang="ru-RU" sz="20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Пучки ионов высокой плотности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3757326" y="20148373"/>
            <a:ext cx="3410571" cy="18367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Каждый последующий ион подогревает электронную подсистему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4" name="Rectangle 83"/>
          <p:cNvSpPr>
            <a:spLocks noChangeArrowheads="1"/>
          </p:cNvSpPr>
          <p:nvPr/>
        </p:nvSpPr>
        <p:spPr bwMode="auto">
          <a:xfrm>
            <a:off x="7040699" y="20504591"/>
            <a:ext cx="3321036" cy="12211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Атермические переходы могут стать возможными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027319" y="21870350"/>
            <a:ext cx="0" cy="76281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 rot="16200000">
            <a:off x="6974580" y="20670817"/>
            <a:ext cx="0" cy="76281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Группа 137"/>
          <p:cNvGrpSpPr/>
          <p:nvPr/>
        </p:nvGrpSpPr>
        <p:grpSpPr>
          <a:xfrm>
            <a:off x="10796142" y="5641218"/>
            <a:ext cx="10374252" cy="6754103"/>
            <a:chOff x="310062" y="4478370"/>
            <a:chExt cx="14675850" cy="6778387"/>
          </a:xfrm>
        </p:grpSpPr>
        <p:grpSp>
          <p:nvGrpSpPr>
            <p:cNvPr id="158" name="Группа 157"/>
            <p:cNvGrpSpPr/>
            <p:nvPr/>
          </p:nvGrpSpPr>
          <p:grpSpPr>
            <a:xfrm>
              <a:off x="310062" y="4519885"/>
              <a:ext cx="14653557" cy="6736872"/>
              <a:chOff x="310062" y="4519885"/>
              <a:chExt cx="14653557" cy="6736872"/>
            </a:xfrm>
          </p:grpSpPr>
          <p:sp>
            <p:nvSpPr>
              <p:cNvPr id="191" name="Прямоугольник 190"/>
              <p:cNvSpPr/>
              <p:nvPr/>
            </p:nvSpPr>
            <p:spPr>
              <a:xfrm>
                <a:off x="310062" y="4519885"/>
                <a:ext cx="14649368" cy="6736872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311162" y="4522310"/>
                <a:ext cx="14652457" cy="632131"/>
              </a:xfrm>
              <a:prstGeom prst="rect">
                <a:avLst/>
              </a:prstGeom>
              <a:gradFill>
                <a:gsLst>
                  <a:gs pos="22000">
                    <a:srgbClr val="DA0000"/>
                  </a:gs>
                  <a:gs pos="100000">
                    <a:srgbClr val="A200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447"/>
              </a:p>
            </p:txBody>
          </p:sp>
        </p:grpSp>
        <p:sp>
          <p:nvSpPr>
            <p:cNvPr id="188" name="Rectangle 83"/>
            <p:cNvSpPr>
              <a:spLocks noChangeArrowheads="1"/>
            </p:cNvSpPr>
            <p:nvPr/>
          </p:nvSpPr>
          <p:spPr bwMode="auto">
            <a:xfrm>
              <a:off x="346224" y="4478370"/>
              <a:ext cx="14639688" cy="6915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25" b="1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TiO</a:t>
              </a:r>
              <a:r>
                <a:rPr lang="en-US" sz="2825" b="1" baseline="-25000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25" b="1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825" b="1" dirty="0" err="1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Анатаз</a:t>
              </a:r>
              <a:r>
                <a:rPr lang="en-US" sz="2825" b="1" dirty="0" smtClean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25" b="1" dirty="0">
                <a:ln w="635">
                  <a:noFill/>
                </a:ln>
                <a:latin typeface="Book Antiqua" panose="02040602050305030304" pitchFamily="18" charset="0"/>
                <a:ea typeface="Microsoft Sans Serif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2" name="Rectangle 83"/>
          <p:cNvSpPr>
            <a:spLocks noChangeArrowheads="1"/>
          </p:cNvSpPr>
          <p:nvPr/>
        </p:nvSpPr>
        <p:spPr bwMode="auto">
          <a:xfrm>
            <a:off x="10803248" y="6526461"/>
            <a:ext cx="5328571" cy="9133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Атермический переход начинается с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~0.3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04" name="Rectangle 83"/>
          <p:cNvSpPr>
            <a:spLocks noChangeArrowheads="1"/>
          </p:cNvSpPr>
          <p:nvPr/>
        </p:nvSpPr>
        <p:spPr bwMode="auto">
          <a:xfrm>
            <a:off x="16730398" y="6511552"/>
            <a:ext cx="3528946" cy="1528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Запрещенная зона </a:t>
            </a:r>
            <a:r>
              <a:rPr lang="ru-RU" altLang="ru-RU" sz="20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схлопывается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при дозах выше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~5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6" r="39366"/>
          <a:stretch/>
        </p:blipFill>
        <p:spPr>
          <a:xfrm>
            <a:off x="546462" y="7988226"/>
            <a:ext cx="1272951" cy="3091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8" r="39138"/>
          <a:stretch/>
        </p:blipFill>
        <p:spPr>
          <a:xfrm>
            <a:off x="2002841" y="7987786"/>
            <a:ext cx="1305151" cy="3091358"/>
          </a:xfrm>
          <a:prstGeom prst="rect">
            <a:avLst/>
          </a:prstGeom>
        </p:spPr>
      </p:pic>
      <p:sp>
        <p:nvSpPr>
          <p:cNvPr id="206" name="Rectangle 83"/>
          <p:cNvSpPr>
            <a:spLocks noChangeArrowheads="1"/>
          </p:cNvSpPr>
          <p:nvPr/>
        </p:nvSpPr>
        <p:spPr bwMode="auto">
          <a:xfrm>
            <a:off x="72420" y="6517977"/>
            <a:ext cx="3793335" cy="1876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Атермический переход начинается с поглощенной дозы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~3.2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r>
              <a:rPr lang="en-US" altLang="ru-RU" sz="226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en-US" altLang="ru-RU" sz="226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endParaRPr lang="en-US" altLang="ru-RU" sz="226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7167897" y="6707517"/>
            <a:ext cx="0" cy="53248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72"/>
          <p:cNvGrpSpPr/>
          <p:nvPr/>
        </p:nvGrpSpPr>
        <p:grpSpPr>
          <a:xfrm>
            <a:off x="7198521" y="6521086"/>
            <a:ext cx="3433517" cy="5750965"/>
            <a:chOff x="10429493" y="15634500"/>
            <a:chExt cx="4861218" cy="8142290"/>
          </a:xfrm>
        </p:grpSpPr>
        <p:sp>
          <p:nvSpPr>
            <p:cNvPr id="197" name="Rectangle 83"/>
            <p:cNvSpPr>
              <a:spLocks noChangeArrowheads="1"/>
            </p:cNvSpPr>
            <p:nvPr/>
          </p:nvSpPr>
          <p:spPr bwMode="auto">
            <a:xfrm>
              <a:off x="10435134" y="15634500"/>
              <a:ext cx="4855577" cy="17289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Доза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ru-RU" sz="200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~4.7 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эВ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/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атом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Коллапс запрещенной зоны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8" name="Rectangle 83"/>
            <p:cNvSpPr>
              <a:spLocks noChangeArrowheads="1"/>
            </p:cNvSpPr>
            <p:nvPr/>
          </p:nvSpPr>
          <p:spPr bwMode="auto">
            <a:xfrm>
              <a:off x="10429493" y="21119706"/>
              <a:ext cx="4855306" cy="26570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endParaRPr lang="en-US" altLang="ru-RU" sz="2260" b="1" dirty="0">
                <a:ln w="1905"/>
                <a:gradFill>
                  <a:gsLst>
                    <a:gs pos="0">
                      <a:srgbClr val="410751"/>
                    </a:gs>
                    <a:gs pos="78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endParaRPr>
            </a:p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Сверхбыстрый коллапс за 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~50 </a:t>
              </a:r>
              <a:r>
                <a:rPr lang="ru-RU" altLang="ru-RU" sz="2000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фс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 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при более высоких дозах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4" name="Rectangle 83"/>
          <p:cNvSpPr>
            <a:spLocks noChangeArrowheads="1"/>
          </p:cNvSpPr>
          <p:nvPr/>
        </p:nvSpPr>
        <p:spPr bwMode="auto">
          <a:xfrm>
            <a:off x="10804631" y="10730864"/>
            <a:ext cx="5328571" cy="12211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Дозы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~0.5-0.6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r>
              <a:rPr lang="ru-RU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– быстрая трансформация между упорядоченными фазами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29" y="20694518"/>
            <a:ext cx="3766554" cy="3257670"/>
          </a:xfrm>
          <a:prstGeom prst="rect">
            <a:avLst/>
          </a:prstGeom>
        </p:spPr>
      </p:pic>
      <p:sp>
        <p:nvSpPr>
          <p:cNvPr id="178" name="Rectangle 83"/>
          <p:cNvSpPr>
            <a:spLocks noChangeArrowheads="1"/>
          </p:cNvSpPr>
          <p:nvPr/>
        </p:nvSpPr>
        <p:spPr bwMode="auto">
          <a:xfrm>
            <a:off x="11809367" y="24037168"/>
            <a:ext cx="7481465" cy="9133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Атермические эффекты должны учитываться в моделях образования трека БТИ </a:t>
            </a:r>
            <a:r>
              <a:rPr lang="en-US" altLang="ru-RU" sz="2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[8]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285932" y="7710203"/>
            <a:ext cx="4326363" cy="2653324"/>
            <a:chOff x="15862657" y="11205379"/>
            <a:chExt cx="6125320" cy="37566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7" r="35902"/>
            <a:stretch/>
          </p:blipFill>
          <p:spPr>
            <a:xfrm>
              <a:off x="15862657" y="11209838"/>
              <a:ext cx="2046981" cy="375215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5" r="36586"/>
            <a:stretch/>
          </p:blipFill>
          <p:spPr>
            <a:xfrm>
              <a:off x="17838328" y="11209838"/>
              <a:ext cx="2059937" cy="375215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84" r="35157"/>
            <a:stretch/>
          </p:blipFill>
          <p:spPr>
            <a:xfrm>
              <a:off x="19876218" y="11205379"/>
              <a:ext cx="2111759" cy="3752152"/>
            </a:xfrm>
            <a:prstGeom prst="rect">
              <a:avLst/>
            </a:prstGeom>
          </p:spPr>
        </p:pic>
      </p:grpSp>
      <p:cxnSp>
        <p:nvCxnSpPr>
          <p:cNvPr id="181" name="Прямая соединительная линия 180"/>
          <p:cNvCxnSpPr/>
          <p:nvPr/>
        </p:nvCxnSpPr>
        <p:spPr>
          <a:xfrm>
            <a:off x="10308067" y="19706031"/>
            <a:ext cx="0" cy="53248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3960587" y="19584057"/>
            <a:ext cx="0" cy="53248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83"/>
          <p:cNvSpPr>
            <a:spLocks noChangeArrowheads="1"/>
          </p:cNvSpPr>
          <p:nvPr/>
        </p:nvSpPr>
        <p:spPr bwMode="auto">
          <a:xfrm>
            <a:off x="-551806" y="11048672"/>
            <a:ext cx="3401479" cy="7326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Невозмущенная</a:t>
            </a:r>
          </a:p>
          <a:p>
            <a:pPr algn="ctr"/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структура</a:t>
            </a:r>
            <a:endParaRPr lang="en-US" altLang="ru-RU" sz="1413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55" name="Rectangle 83"/>
          <p:cNvSpPr>
            <a:spLocks noChangeArrowheads="1"/>
          </p:cNvSpPr>
          <p:nvPr/>
        </p:nvSpPr>
        <p:spPr bwMode="auto">
          <a:xfrm>
            <a:off x="954677" y="11051339"/>
            <a:ext cx="3401479" cy="7326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~3.2 </a:t>
            </a:r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endParaRPr lang="en-US" altLang="ru-RU" sz="1413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500 </a:t>
            </a:r>
            <a:r>
              <a:rPr lang="ru-RU" altLang="ru-RU" sz="1413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фс</a:t>
            </a:r>
            <a:endParaRPr lang="en-US" altLang="ru-RU" sz="1413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57" name="Rectangle 83"/>
          <p:cNvSpPr>
            <a:spLocks noChangeArrowheads="1"/>
          </p:cNvSpPr>
          <p:nvPr/>
        </p:nvSpPr>
        <p:spPr bwMode="auto">
          <a:xfrm>
            <a:off x="11766794" y="10214484"/>
            <a:ext cx="3401479" cy="7326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~0.3 </a:t>
            </a:r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endParaRPr lang="en-US" altLang="ru-RU" sz="1413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500 fs</a:t>
            </a:r>
          </a:p>
        </p:txBody>
      </p:sp>
      <p:sp>
        <p:nvSpPr>
          <p:cNvPr id="161" name="Rectangle 83"/>
          <p:cNvSpPr>
            <a:spLocks noChangeArrowheads="1"/>
          </p:cNvSpPr>
          <p:nvPr/>
        </p:nvSpPr>
        <p:spPr bwMode="auto">
          <a:xfrm>
            <a:off x="13207797" y="10197121"/>
            <a:ext cx="3401479" cy="7326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~0.5 </a:t>
            </a:r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эВ</a:t>
            </a:r>
            <a:r>
              <a:rPr lang="en-US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атом</a:t>
            </a:r>
            <a:endParaRPr lang="en-US" altLang="ru-RU" sz="1413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500 fs</a:t>
            </a:r>
          </a:p>
        </p:txBody>
      </p:sp>
      <p:sp>
        <p:nvSpPr>
          <p:cNvPr id="163" name="Rectangle 83"/>
          <p:cNvSpPr>
            <a:spLocks noChangeArrowheads="1"/>
          </p:cNvSpPr>
          <p:nvPr/>
        </p:nvSpPr>
        <p:spPr bwMode="auto">
          <a:xfrm>
            <a:off x="10308067" y="10211040"/>
            <a:ext cx="3401479" cy="7326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Невозмущенная </a:t>
            </a:r>
          </a:p>
          <a:p>
            <a:pPr algn="ctr"/>
            <a:r>
              <a:rPr lang="ru-RU" altLang="ru-RU" sz="1413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структура</a:t>
            </a:r>
            <a:endParaRPr lang="en-US" altLang="ru-RU" sz="1413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47" name="Rectangle 83"/>
          <p:cNvSpPr>
            <a:spLocks noChangeArrowheads="1"/>
          </p:cNvSpPr>
          <p:nvPr/>
        </p:nvSpPr>
        <p:spPr bwMode="auto">
          <a:xfrm>
            <a:off x="3618130" y="6526865"/>
            <a:ext cx="3810371" cy="6056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Суперионное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состояние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757326" y="7120179"/>
            <a:ext cx="3293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5824"/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Диффузионное поведение </a:t>
            </a:r>
            <a:r>
              <a:rPr lang="en-US" sz="2000" dirty="0" smtClean="0">
                <a:solidFill>
                  <a:srgbClr val="D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~</a:t>
            </a:r>
            <a:r>
              <a:rPr lang="en-US" sz="2000" i="1" dirty="0" smtClean="0">
                <a:solidFill>
                  <a:srgbClr val="D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en-US" sz="2000" baseline="30000" dirty="0" smtClean="0">
                <a:solidFill>
                  <a:srgbClr val="D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1/2</a:t>
            </a:r>
            <a:endParaRPr lang="ru-RU" sz="2000" dirty="0">
              <a:solidFill>
                <a:srgbClr val="D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2" y="7831543"/>
            <a:ext cx="3207088" cy="2970531"/>
          </a:xfrm>
          <a:prstGeom prst="rect">
            <a:avLst/>
          </a:prstGeom>
        </p:spPr>
      </p:pic>
      <p:cxnSp>
        <p:nvCxnSpPr>
          <p:cNvPr id="194" name="Прямая со стрелкой 193"/>
          <p:cNvCxnSpPr/>
          <p:nvPr/>
        </p:nvCxnSpPr>
        <p:spPr>
          <a:xfrm flipH="1">
            <a:off x="4951365" y="7883556"/>
            <a:ext cx="181079" cy="30505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196" name="Rectangle 83"/>
          <p:cNvSpPr>
            <a:spLocks noChangeArrowheads="1"/>
          </p:cNvSpPr>
          <p:nvPr/>
        </p:nvSpPr>
        <p:spPr bwMode="auto">
          <a:xfrm>
            <a:off x="3624119" y="10391923"/>
            <a:ext cx="3596161" cy="1876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endParaRPr lang="en-US" altLang="ru-RU" sz="2260" b="1" dirty="0">
              <a:ln w="1905"/>
              <a:gradFill>
                <a:gsLst>
                  <a:gs pos="0">
                    <a:srgbClr val="410751"/>
                  </a:gs>
                  <a:gs pos="78000">
                    <a:schemeClr val="bg2">
                      <a:lumMod val="60000"/>
                      <a:lumOff val="4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Возможно в большинстве соединений 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III-VI </a:t>
            </a:r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групп</a:t>
            </a:r>
            <a:r>
              <a:rPr lang="en-US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[4,5]</a:t>
            </a:r>
          </a:p>
        </p:txBody>
      </p:sp>
      <p:graphicFrame>
        <p:nvGraphicFramePr>
          <p:cNvPr id="199" name="Объект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589305"/>
              </p:ext>
            </p:extLst>
          </p:nvPr>
        </p:nvGraphicFramePr>
        <p:xfrm>
          <a:off x="7019369" y="7649191"/>
          <a:ext cx="3670301" cy="305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Graph" r:id="rId18" imgW="3603600" imgH="3000960" progId="Origin50.Graph">
                  <p:embed/>
                </p:oleObj>
              </mc:Choice>
              <mc:Fallback>
                <p:oleObj name="Graph" r:id="rId18" imgW="3603600" imgH="3000960" progId="Origin50.Graph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19369" y="7649191"/>
                        <a:ext cx="3670301" cy="3055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7" name="Группа 226"/>
          <p:cNvGrpSpPr/>
          <p:nvPr/>
        </p:nvGrpSpPr>
        <p:grpSpPr>
          <a:xfrm>
            <a:off x="241222" y="12519139"/>
            <a:ext cx="10355095" cy="5968998"/>
            <a:chOff x="15285317" y="17687918"/>
            <a:chExt cx="14660876" cy="845098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15285317" y="17687918"/>
              <a:ext cx="14660876" cy="8450983"/>
              <a:chOff x="341306" y="4495806"/>
              <a:chExt cx="14652153" cy="9789258"/>
            </a:xfrm>
            <a:effectLst/>
          </p:grpSpPr>
          <p:grpSp>
            <p:nvGrpSpPr>
              <p:cNvPr id="131" name="Группа 130"/>
              <p:cNvGrpSpPr/>
              <p:nvPr/>
            </p:nvGrpSpPr>
            <p:grpSpPr>
              <a:xfrm>
                <a:off x="341306" y="4519884"/>
                <a:ext cx="14652153" cy="9765180"/>
                <a:chOff x="341306" y="4519884"/>
                <a:chExt cx="14652153" cy="9765180"/>
              </a:xfrm>
            </p:grpSpPr>
            <p:sp>
              <p:nvSpPr>
                <p:cNvPr id="133" name="Прямоугольник 132"/>
                <p:cNvSpPr/>
                <p:nvPr/>
              </p:nvSpPr>
              <p:spPr>
                <a:xfrm>
                  <a:off x="341306" y="4519884"/>
                  <a:ext cx="14651999" cy="9765180"/>
                </a:xfrm>
                <a:prstGeom prst="rect">
                  <a:avLst/>
                </a:prstGeom>
                <a:solidFill>
                  <a:schemeClr val="tx1"/>
                </a:solidFill>
                <a:ln w="12700" cap="sq">
                  <a:solidFill>
                    <a:srgbClr val="C0000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447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>
                  <a:off x="341459" y="4527816"/>
                  <a:ext cx="14652000" cy="1038493"/>
                </a:xfrm>
                <a:prstGeom prst="rect">
                  <a:avLst/>
                </a:prstGeom>
                <a:gradFill>
                  <a:gsLst>
                    <a:gs pos="22000">
                      <a:srgbClr val="DA0000"/>
                    </a:gs>
                    <a:gs pos="100000">
                      <a:srgbClr val="A200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C0000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447"/>
                </a:p>
              </p:txBody>
            </p:sp>
          </p:grpSp>
          <p:sp>
            <p:nvSpPr>
              <p:cNvPr id="132" name="Rectangle 83"/>
              <p:cNvSpPr>
                <a:spLocks noChangeArrowheads="1"/>
              </p:cNvSpPr>
              <p:nvPr/>
            </p:nvSpPr>
            <p:spPr bwMode="auto">
              <a:xfrm>
                <a:off x="346224" y="4495806"/>
                <a:ext cx="14639688" cy="11301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294946" tIns="147473" rIns="294946" bIns="147473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825" b="1" dirty="0" smtClean="0">
                    <a:ln w="635">
                      <a:noFill/>
                    </a:ln>
                    <a:latin typeface="Book Antiqua" panose="02040602050305030304" pitchFamily="18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25" b="1" baseline="-25000" dirty="0" smtClean="0">
                    <a:ln w="635">
                      <a:noFill/>
                    </a:ln>
                    <a:latin typeface="Book Antiqua" panose="02040602050305030304" pitchFamily="18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25" b="1" dirty="0" smtClean="0">
                    <a:ln w="635">
                      <a:noFill/>
                    </a:ln>
                    <a:latin typeface="Book Antiqua" panose="02040602050305030304" pitchFamily="18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2825" b="1" baseline="-25000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3" name="Rectangle 83"/>
            <p:cNvSpPr>
              <a:spLocks noChangeArrowheads="1"/>
            </p:cNvSpPr>
            <p:nvPr/>
          </p:nvSpPr>
          <p:spPr bwMode="auto">
            <a:xfrm>
              <a:off x="15387744" y="18612104"/>
              <a:ext cx="6709373" cy="26004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Атермический канал передачи энергии: сверхбыстрый коллапс запрещенной зоны и распад на атомы при дозах выше </a:t>
              </a:r>
            </a:p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 эВ/атом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17" name="Rectangle 83"/>
            <p:cNvSpPr>
              <a:spLocks noChangeArrowheads="1"/>
            </p:cNvSpPr>
            <p:nvPr/>
          </p:nvSpPr>
          <p:spPr bwMode="auto">
            <a:xfrm>
              <a:off x="23152444" y="18612102"/>
              <a:ext cx="5857747" cy="26004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2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Синергетический эффект с передачей энергии через рассеяние: </a:t>
              </a:r>
              <a:endParaRPr lang="ru-RU" altLang="ru-RU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дезинтеграция при дозах выше 1.1 эВ/атом 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228" name="Группа 227"/>
          <p:cNvGrpSpPr/>
          <p:nvPr/>
        </p:nvGrpSpPr>
        <p:grpSpPr>
          <a:xfrm>
            <a:off x="10211327" y="12529584"/>
            <a:ext cx="10933523" cy="5988481"/>
            <a:chOff x="-477019" y="17696623"/>
            <a:chExt cx="15479823" cy="8478569"/>
          </a:xfrm>
        </p:grpSpPr>
        <p:grpSp>
          <p:nvGrpSpPr>
            <p:cNvPr id="140" name="Группа 139"/>
            <p:cNvGrpSpPr/>
            <p:nvPr/>
          </p:nvGrpSpPr>
          <p:grpSpPr>
            <a:xfrm>
              <a:off x="349870" y="17696623"/>
              <a:ext cx="14652934" cy="8432755"/>
              <a:chOff x="341307" y="4504856"/>
              <a:chExt cx="14652153" cy="8432755"/>
            </a:xfrm>
            <a:effectLst/>
          </p:grpSpPr>
          <p:grpSp>
            <p:nvGrpSpPr>
              <p:cNvPr id="141" name="Группа 140"/>
              <p:cNvGrpSpPr/>
              <p:nvPr/>
            </p:nvGrpSpPr>
            <p:grpSpPr>
              <a:xfrm>
                <a:off x="341307" y="4519884"/>
                <a:ext cx="14652153" cy="8417727"/>
                <a:chOff x="341307" y="4519884"/>
                <a:chExt cx="14652153" cy="8417727"/>
              </a:xfrm>
            </p:grpSpPr>
            <p:sp>
              <p:nvSpPr>
                <p:cNvPr id="143" name="Прямоугольник 142"/>
                <p:cNvSpPr/>
                <p:nvPr/>
              </p:nvSpPr>
              <p:spPr>
                <a:xfrm>
                  <a:off x="341307" y="4519884"/>
                  <a:ext cx="14652000" cy="8417727"/>
                </a:xfrm>
                <a:prstGeom prst="rect">
                  <a:avLst/>
                </a:prstGeom>
                <a:solidFill>
                  <a:schemeClr val="tx1"/>
                </a:solidFill>
                <a:ln w="12700" cap="sq">
                  <a:solidFill>
                    <a:srgbClr val="C0000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447"/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>
                  <a:off x="341460" y="4524800"/>
                  <a:ext cx="14652000" cy="899740"/>
                </a:xfrm>
                <a:prstGeom prst="rect">
                  <a:avLst/>
                </a:prstGeom>
                <a:gradFill>
                  <a:gsLst>
                    <a:gs pos="25000">
                      <a:srgbClr val="DA0000"/>
                    </a:gs>
                    <a:gs pos="100000">
                      <a:srgbClr val="A200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C0000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447"/>
                </a:p>
              </p:txBody>
            </p:sp>
          </p:grpSp>
          <p:sp>
            <p:nvSpPr>
              <p:cNvPr id="142" name="Rectangle 83"/>
              <p:cNvSpPr>
                <a:spLocks noChangeArrowheads="1"/>
              </p:cNvSpPr>
              <p:nvPr/>
            </p:nvSpPr>
            <p:spPr bwMode="auto">
              <a:xfrm>
                <a:off x="346224" y="4504856"/>
                <a:ext cx="14639689" cy="9756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294946" tIns="147473" rIns="294946" bIns="147473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825" b="1" dirty="0" err="1">
                    <a:ln w="635">
                      <a:noFill/>
                    </a:ln>
                    <a:latin typeface="Book Antiqua" panose="02040602050305030304" pitchFamily="18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NaCl</a:t>
                </a:r>
                <a:endParaRPr lang="ru-RU" sz="2825" b="1" dirty="0">
                  <a:ln w="635">
                    <a:noFill/>
                  </a:ln>
                  <a:latin typeface="Book Antiqua" panose="02040602050305030304" pitchFamily="18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83"/>
            <p:cNvSpPr>
              <a:spLocks noChangeArrowheads="1"/>
            </p:cNvSpPr>
            <p:nvPr/>
          </p:nvSpPr>
          <p:spPr bwMode="auto">
            <a:xfrm>
              <a:off x="26673" y="18923620"/>
              <a:ext cx="7667748" cy="129317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Значительные повреждения при дозах выше 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~4.1 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эВ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/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атом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687520" y="20367627"/>
              <a:ext cx="6236901" cy="2594152"/>
              <a:chOff x="585922" y="20751087"/>
              <a:chExt cx="6236901" cy="2594152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34" r="26321"/>
              <a:stretch/>
            </p:blipFill>
            <p:spPr>
              <a:xfrm>
                <a:off x="585922" y="20773048"/>
                <a:ext cx="2486781" cy="2572191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86" r="23782"/>
              <a:stretch/>
            </p:blipFill>
            <p:spPr>
              <a:xfrm>
                <a:off x="4131771" y="20751087"/>
                <a:ext cx="2691052" cy="2572191"/>
              </a:xfrm>
              <a:prstGeom prst="rect">
                <a:avLst/>
              </a:prstGeom>
            </p:spPr>
          </p:pic>
        </p:grpSp>
        <p:sp>
          <p:nvSpPr>
            <p:cNvPr id="164" name="Rectangle 83"/>
            <p:cNvSpPr>
              <a:spLocks noChangeArrowheads="1"/>
            </p:cNvSpPr>
            <p:nvPr/>
          </p:nvSpPr>
          <p:spPr bwMode="auto">
            <a:xfrm>
              <a:off x="-477019" y="22716556"/>
              <a:ext cx="4815858" cy="1037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1413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Невозмущенная</a:t>
              </a:r>
            </a:p>
            <a:p>
              <a:pPr algn="ctr"/>
              <a:r>
                <a:rPr lang="ru-RU" altLang="ru-RU" sz="1413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структура</a:t>
              </a:r>
              <a:endPara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5" name="Rectangle 83"/>
            <p:cNvSpPr>
              <a:spLocks noChangeArrowheads="1"/>
            </p:cNvSpPr>
            <p:nvPr/>
          </p:nvSpPr>
          <p:spPr bwMode="auto">
            <a:xfrm>
              <a:off x="3214993" y="22721472"/>
              <a:ext cx="4815858" cy="1037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en-US" altLang="ru-RU" sz="1413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~4.1 </a:t>
              </a:r>
              <a:r>
                <a:rPr lang="ru-RU" altLang="ru-RU" sz="1413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эВ</a:t>
              </a:r>
              <a:r>
                <a:rPr lang="en-US" altLang="ru-RU" sz="1413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/</a:t>
              </a:r>
              <a:r>
                <a:rPr lang="ru-RU" altLang="ru-RU" sz="1413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атом</a:t>
              </a:r>
              <a:endPara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ru-RU" sz="1413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500 </a:t>
              </a:r>
              <a:r>
                <a:rPr lang="ru-RU" altLang="ru-RU" sz="1413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фс</a:t>
              </a:r>
              <a:endParaRPr lang="en-US" altLang="ru-RU" sz="1413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6" name="Рисунок 2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251" y="21132920"/>
              <a:ext cx="4830547" cy="4830547"/>
            </a:xfrm>
            <a:prstGeom prst="rect">
              <a:avLst/>
            </a:prstGeom>
          </p:spPr>
        </p:pic>
        <p:sp>
          <p:nvSpPr>
            <p:cNvPr id="216" name="Rectangle 83"/>
            <p:cNvSpPr>
              <a:spLocks noChangeArrowheads="1"/>
            </p:cNvSpPr>
            <p:nvPr/>
          </p:nvSpPr>
          <p:spPr bwMode="auto">
            <a:xfrm>
              <a:off x="8212034" y="18787699"/>
              <a:ext cx="6372236" cy="26004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Запрещенная зона ионных материалов не </a:t>
              </a:r>
              <a:r>
                <a:rPr lang="ru-RU" altLang="ru-RU" sz="2000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схлопывается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 даже при очень высоких поглощенных дозах </a:t>
              </a:r>
            </a:p>
            <a:p>
              <a:pPr algn="ctr"/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(~20 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эВ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/</a:t>
              </a:r>
              <a:r>
                <a:rPr lang="ru-RU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атом</a:t>
              </a:r>
              <a:r>
                <a:rPr lang="en-US" altLang="ru-RU" sz="200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cs typeface="Arial" panose="020B0604020202020204" pitchFamily="34" charset="0"/>
                </a:rPr>
                <a:t>)</a:t>
              </a:r>
              <a:endParaRPr lang="en-US" altLang="ru-RU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3" name="Rectangle 83"/>
            <p:cNvSpPr>
              <a:spLocks noChangeArrowheads="1"/>
            </p:cNvSpPr>
            <p:nvPr/>
          </p:nvSpPr>
          <p:spPr bwMode="auto">
            <a:xfrm>
              <a:off x="308001" y="23953861"/>
              <a:ext cx="8109892" cy="2221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294946" tIns="147473" rIns="294946" bIns="147473">
              <a:spAutoFit/>
            </a:bodyPr>
            <a:lstStyle/>
            <a:p>
              <a:pPr algn="ctr"/>
              <a:r>
                <a:rPr lang="ru-RU" altLang="ru-RU" sz="20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Стабильность запрещенной зоны зависит от степени </a:t>
              </a:r>
              <a:r>
                <a:rPr lang="ru-RU" altLang="ru-RU" sz="2000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ионности</a:t>
              </a:r>
              <a:r>
                <a:rPr lang="ru-RU" altLang="ru-RU" sz="20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связей вещества</a:t>
              </a:r>
              <a:r>
                <a:rPr lang="en-US" altLang="ru-RU" sz="20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! </a:t>
              </a:r>
              <a:r>
                <a:rPr lang="en-US" altLang="ru-RU" sz="20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anose="02050604050505020204" pitchFamily="18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[6]</a:t>
              </a:r>
            </a:p>
            <a:p>
              <a:pPr algn="ctr"/>
              <a:endParaRPr lang="en-US" altLang="ru-RU" sz="226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137" name="Picture 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9095" y="14995066"/>
            <a:ext cx="3928748" cy="3253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541" y="20725886"/>
            <a:ext cx="3497188" cy="3007045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097" y="7989545"/>
            <a:ext cx="4421906" cy="3384490"/>
          </a:xfrm>
          <a:prstGeom prst="rect">
            <a:avLst/>
          </a:prstGeom>
        </p:spPr>
      </p:pic>
      <p:sp>
        <p:nvSpPr>
          <p:cNvPr id="205" name="Rectangle 83"/>
          <p:cNvSpPr>
            <a:spLocks noChangeArrowheads="1"/>
          </p:cNvSpPr>
          <p:nvPr/>
        </p:nvSpPr>
        <p:spPr bwMode="auto">
          <a:xfrm>
            <a:off x="15834520" y="19281956"/>
            <a:ext cx="4910586" cy="1528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294946" tIns="147473" rIns="294946" bIns="147473">
            <a:spAutoFit/>
          </a:bodyPr>
          <a:lstStyle/>
          <a:p>
            <a:pPr algn="ctr"/>
            <a:r>
              <a:rPr lang="ru-RU" altLang="ru-RU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Энергия выделяющаяся при сужении запрещенной зоны может выделиться в атомную подсистему</a:t>
            </a:r>
            <a:endParaRPr lang="en-US" altLang="ru-RU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2" y="14987647"/>
            <a:ext cx="3788079" cy="3284044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558" y="3506493"/>
            <a:ext cx="2347912" cy="187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654344" y="1507897"/>
            <a:ext cx="4269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52-</a:t>
            </a:r>
            <a:r>
              <a:rPr lang="ru-RU" sz="18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я Международная </a:t>
            </a:r>
            <a:endParaRPr lang="ru-RU" sz="1800" b="1" dirty="0" smtClean="0">
              <a:ln w="127">
                <a:noFill/>
              </a:ln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err="1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Тулиновская</a:t>
            </a:r>
            <a:r>
              <a:rPr lang="ru-RU" sz="18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конференция </a:t>
            </a:r>
          </a:p>
          <a:p>
            <a:pPr algn="ctr"/>
            <a:r>
              <a:rPr lang="ru-RU" sz="1800" b="1" dirty="0" smtClean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 </a:t>
            </a:r>
            <a:r>
              <a:rPr lang="ru-RU" sz="18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Физике Взаимодействия </a:t>
            </a:r>
            <a:endParaRPr lang="ru-RU" sz="1800" b="1" dirty="0">
              <a:ln w="127">
                <a:noFill/>
              </a:ln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Заряженных </a:t>
            </a:r>
            <a:r>
              <a:rPr lang="ru-RU" sz="1800" b="1" dirty="0">
                <a:ln w="127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Частиц с Кристаллами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8084" y="1452204"/>
            <a:ext cx="1495634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4149</TotalTime>
  <Words>676</Words>
  <Application>Microsoft Office PowerPoint</Application>
  <PresentationFormat>Произвольный</PresentationFormat>
  <Paragraphs>92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Bookman Old Style</vt:lpstr>
      <vt:lpstr>Calibri</vt:lpstr>
      <vt:lpstr>Calibri Light</vt:lpstr>
      <vt:lpstr>Microsoft Sans Serif</vt:lpstr>
      <vt:lpstr>Небеса</vt:lpstr>
      <vt:lpstr>Graph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294</cp:revision>
  <dcterms:created xsi:type="dcterms:W3CDTF">2018-06-23T15:16:21Z</dcterms:created>
  <dcterms:modified xsi:type="dcterms:W3CDTF">2023-05-30T05:03:21Z</dcterms:modified>
</cp:coreProperties>
</file>