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30.05.2023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30.05.2023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404665"/>
            <a:ext cx="8964488" cy="3195786"/>
          </a:xfrm>
        </p:spPr>
        <p:txBody>
          <a:bodyPr>
            <a:normAutofit fontScale="90000"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ВЛИЯНИЕ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ИМПЛАНТАЦИИ ИОНОВ О</a:t>
            </a:r>
            <a:r>
              <a:rPr lang="ru-RU" sz="36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600" baseline="30000" dirty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НА ЭЛЕ</a:t>
            </a:r>
            <a:r>
              <a:rPr lang="uz-Cyrl-UZ" sz="3600" dirty="0">
                <a:latin typeface="Times New Roman" pitchFamily="18" charset="0"/>
                <a:cs typeface="Times New Roman" pitchFamily="18" charset="0"/>
              </a:rPr>
              <a:t>МЕНТ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НЫЙ И ХИМИЧЕСКИЙ СОСТАВ ПОВЕРХНОСТИ 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Si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(111)</a:t>
            </a:r>
            <a:br>
              <a:rPr lang="ru-RU" sz="3600" dirty="0"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3886200"/>
            <a:ext cx="8352928" cy="1752600"/>
          </a:xfrm>
        </p:spPr>
        <p:txBody>
          <a:bodyPr/>
          <a:lstStyle/>
          <a:p>
            <a:endParaRPr lang="uz-Cyrl-UZ" dirty="0" smtClean="0"/>
          </a:p>
          <a:p>
            <a:r>
              <a:rPr lang="uz-Cyrl-UZ" dirty="0"/>
              <a:t> </a:t>
            </a:r>
            <a:r>
              <a:rPr lang="uz-Cyrl-UZ" dirty="0" smtClean="0"/>
              <a:t>                    </a:t>
            </a:r>
            <a:r>
              <a:rPr lang="uz-Cyrl-UZ" sz="2800" b="1" dirty="0" smtClean="0">
                <a:latin typeface="Times New Roman" pitchFamily="18" charset="0"/>
                <a:cs typeface="Times New Roman" pitchFamily="18" charset="0"/>
              </a:rPr>
              <a:t>Докладчик     доцент Г.Х. Аллаярова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15955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uz-Cyrl-UZ" dirty="0" smtClean="0"/>
              <a:t>	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На рис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приведен масс - спектр отрицательных ионов для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Si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имплантированного ионами О</a:t>
            </a:r>
            <a:r>
              <a:rPr lang="ru-RU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baseline="30000" dirty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i="1" baseline="-250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= 1 кэВ при дозе облучения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i="1" baseline="-25000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= 6 × 10</a:t>
            </a:r>
            <a:r>
              <a:rPr lang="ru-RU" baseline="30000" dirty="0">
                <a:latin typeface="Times New Roman" pitchFamily="18" charset="0"/>
                <a:cs typeface="Times New Roman" pitchFamily="18" charset="0"/>
              </a:rPr>
              <a:t>16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см</a:t>
            </a:r>
            <a:r>
              <a:rPr lang="ru-RU" baseline="30000" dirty="0">
                <a:latin typeface="Times New Roman" pitchFamily="18" charset="0"/>
                <a:cs typeface="Times New Roman" pitchFamily="18" charset="0"/>
              </a:rPr>
              <a:t>-2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где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i="1" baseline="-25000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- доза насыщения. Видно, что в спектре содержатся интенсивные пики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SiO</a:t>
            </a:r>
            <a:r>
              <a:rPr lang="ru-RU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субоксидов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Si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SiO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Si</a:t>
            </a:r>
            <a:r>
              <a:rPr lang="ru-RU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 и несвязанных атомов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Si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и О. Наряду этими пиками обнаруживаются малоинтенсивные пики различных примесных атомов, общая концентрация которых не превышает 0,1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.%. Прогрев этой системы приводит к изменению содержания оксидов, и при ≃ 900К формируется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нанопленка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SiO</a:t>
            </a:r>
            <a:r>
              <a:rPr lang="ru-RU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толщиной ≃ 25 – 30 Ǻ </a:t>
            </a:r>
            <a:r>
              <a:rPr lang="ru-RU" b="1" dirty="0"/>
              <a:t> 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888378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 descr="Описание: Описание: Описание: F:\29g_013.jp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620688"/>
            <a:ext cx="6408712" cy="4752528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899592" y="5506492"/>
            <a:ext cx="76328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Рис. </a:t>
            </a:r>
            <a:r>
              <a:rPr lang="ru-RU" dirty="0" smtClean="0"/>
              <a:t> </a:t>
            </a:r>
            <a:r>
              <a:rPr lang="ru-RU" dirty="0"/>
              <a:t>Масс- спектр </a:t>
            </a:r>
            <a:r>
              <a:rPr lang="ru-RU" dirty="0" err="1"/>
              <a:t>Si</a:t>
            </a:r>
            <a:r>
              <a:rPr lang="ru-RU" dirty="0"/>
              <a:t>, имплантированного ионами О</a:t>
            </a:r>
            <a:r>
              <a:rPr lang="ru-RU" baseline="-25000" dirty="0"/>
              <a:t>2</a:t>
            </a:r>
            <a:r>
              <a:rPr lang="ru-RU" baseline="30000" dirty="0"/>
              <a:t>+</a:t>
            </a:r>
            <a:r>
              <a:rPr lang="ru-RU" dirty="0"/>
              <a:t> с </a:t>
            </a:r>
            <a:r>
              <a:rPr lang="ru-RU" i="1" dirty="0"/>
              <a:t>Е</a:t>
            </a:r>
            <a:r>
              <a:rPr lang="ru-RU" i="1" baseline="-25000" dirty="0"/>
              <a:t>0</a:t>
            </a:r>
            <a:r>
              <a:rPr lang="ru-RU" dirty="0"/>
              <a:t> = 1 кэВ при </a:t>
            </a:r>
            <a:r>
              <a:rPr lang="ru-RU" i="1" dirty="0"/>
              <a:t>D</a:t>
            </a:r>
            <a:r>
              <a:rPr lang="ru-RU" dirty="0"/>
              <a:t> = 6 × 10</a:t>
            </a:r>
            <a:r>
              <a:rPr lang="ru-RU" baseline="30000" dirty="0"/>
              <a:t>16</a:t>
            </a:r>
            <a:r>
              <a:rPr lang="ru-RU" dirty="0"/>
              <a:t> см</a:t>
            </a:r>
            <a:r>
              <a:rPr lang="ru-RU" baseline="30000" dirty="0"/>
              <a:t>-2</a:t>
            </a:r>
            <a:r>
              <a:rPr lang="ru-RU" dirty="0"/>
              <a:t>, записанный при бомбардировке ионами </a:t>
            </a:r>
            <a:r>
              <a:rPr lang="ru-RU" dirty="0" err="1"/>
              <a:t>Сs</a:t>
            </a:r>
            <a:r>
              <a:rPr lang="ru-RU" baseline="30000" dirty="0"/>
              <a:t>+</a:t>
            </a:r>
            <a:r>
              <a:rPr lang="ru-RU" dirty="0"/>
              <a:t> с </a:t>
            </a:r>
            <a:r>
              <a:rPr lang="ru-RU" i="1" dirty="0"/>
              <a:t>Е</a:t>
            </a:r>
            <a:r>
              <a:rPr lang="ru-RU" i="1" baseline="-25000" dirty="0"/>
              <a:t>0</a:t>
            </a:r>
            <a:r>
              <a:rPr lang="ru-RU" dirty="0"/>
              <a:t> = 6,7 кэВ</a:t>
            </a:r>
          </a:p>
        </p:txBody>
      </p:sp>
    </p:spTree>
    <p:extLst>
      <p:ext uri="{BB962C8B-B14F-4D97-AF65-F5344CB8AC3E}">
        <p14:creationId xmlns:p14="http://schemas.microsoft.com/office/powerpoint/2010/main" val="5951027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5003"/>
            <a:ext cx="4608512" cy="4248472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4644008" y="404665"/>
            <a:ext cx="432048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Значение </a:t>
            </a:r>
            <a:r>
              <a:rPr lang="ru-RU" dirty="0"/>
              <a:t>энергии связи </a:t>
            </a:r>
            <a:r>
              <a:rPr lang="ru-RU" dirty="0" err="1"/>
              <a:t>остовного</a:t>
            </a:r>
            <a:r>
              <a:rPr lang="ru-RU" dirty="0"/>
              <a:t> уровня </a:t>
            </a:r>
            <a:r>
              <a:rPr lang="en-US" dirty="0"/>
              <a:t>L</a:t>
            </a:r>
            <a:r>
              <a:rPr lang="ru-RU" baseline="-25000" dirty="0"/>
              <a:t>23</a:t>
            </a:r>
            <a:r>
              <a:rPr lang="ru-RU" dirty="0"/>
              <a:t> кремния очень чувствительно к изменению состава в поверхностном слое </a:t>
            </a:r>
            <a:r>
              <a:rPr lang="en-US" dirty="0"/>
              <a:t>Si</a:t>
            </a:r>
            <a:r>
              <a:rPr lang="ru-RU" dirty="0"/>
              <a:t>. Образование новых соединении или разложения их приводит к изменению формы и положение этого пики. Из рис. 2 видно, что при имплантации ионов О</a:t>
            </a:r>
            <a:r>
              <a:rPr lang="ru-RU" baseline="-25000" dirty="0"/>
              <a:t>2</a:t>
            </a:r>
            <a:r>
              <a:rPr lang="ru-RU" baseline="30000" dirty="0"/>
              <a:t>+</a:t>
            </a:r>
            <a:r>
              <a:rPr lang="ru-RU" dirty="0"/>
              <a:t> в </a:t>
            </a:r>
            <a:r>
              <a:rPr lang="en-US" dirty="0"/>
              <a:t>Si</a:t>
            </a:r>
            <a:r>
              <a:rPr lang="ru-RU" dirty="0"/>
              <a:t> с </a:t>
            </a:r>
            <a:r>
              <a:rPr lang="ru-RU" i="1" dirty="0"/>
              <a:t>Е</a:t>
            </a:r>
            <a:r>
              <a:rPr lang="ru-RU" i="1" baseline="-25000" dirty="0"/>
              <a:t>0</a:t>
            </a:r>
            <a:r>
              <a:rPr lang="ru-RU" i="1" dirty="0"/>
              <a:t> </a:t>
            </a:r>
            <a:r>
              <a:rPr lang="ru-RU" dirty="0"/>
              <a:t>= 1 кэВ при дозе </a:t>
            </a:r>
            <a:r>
              <a:rPr lang="en-US" i="1" dirty="0"/>
              <a:t>D</a:t>
            </a:r>
            <a:r>
              <a:rPr lang="ru-RU" i="1" dirty="0"/>
              <a:t>=</a:t>
            </a:r>
            <a:r>
              <a:rPr lang="en-US" i="1" dirty="0"/>
              <a:t>D</a:t>
            </a:r>
            <a:r>
              <a:rPr lang="ru-RU" i="1" baseline="-25000" dirty="0"/>
              <a:t>н</a:t>
            </a:r>
            <a:r>
              <a:rPr lang="ru-RU" dirty="0"/>
              <a:t> </a:t>
            </a:r>
            <a:r>
              <a:rPr lang="uz-Cyrl-UZ" dirty="0"/>
              <a:t>в спектр</a:t>
            </a:r>
            <a:r>
              <a:rPr lang="ru-RU" dirty="0"/>
              <a:t>ы упруго - отраженных медленных электронов (УОЭ) интенсивность пика </a:t>
            </a:r>
            <a:r>
              <a:rPr lang="en-US" dirty="0"/>
              <a:t>L</a:t>
            </a:r>
            <a:r>
              <a:rPr lang="ru-RU" baseline="-25000" dirty="0"/>
              <a:t>23</a:t>
            </a:r>
            <a:r>
              <a:rPr lang="ru-RU" dirty="0"/>
              <a:t> кремния резко уменьшается, и появляются новые интенсивные пики с энергиями 104,105,5 и 107 эВ (рис 2. кривые </a:t>
            </a:r>
            <a:r>
              <a:rPr lang="ru-RU" i="1" dirty="0"/>
              <a:t>2</a:t>
            </a:r>
            <a:r>
              <a:rPr lang="ru-RU" dirty="0"/>
              <a:t>).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44542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Показано, что при имплантации ионов О</a:t>
            </a:r>
            <a:r>
              <a:rPr lang="ru-RU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baseline="30000" dirty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i="1" baseline="-250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= 1 кэВ и дозой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D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= 6·10</a:t>
            </a:r>
            <a:r>
              <a:rPr lang="ru-RU" baseline="30000" dirty="0">
                <a:latin typeface="Times New Roman" pitchFamily="18" charset="0"/>
                <a:cs typeface="Times New Roman" pitchFamily="18" charset="0"/>
              </a:rPr>
              <a:t>16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см</a:t>
            </a:r>
            <a:r>
              <a:rPr lang="ru-RU" baseline="30000" dirty="0">
                <a:latin typeface="Times New Roman" pitchFamily="18" charset="0"/>
                <a:cs typeface="Times New Roman" pitchFamily="18" charset="0"/>
              </a:rPr>
              <a:t>-2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 приповерхностном слое образуются нестехиометрические оксиды типа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Si</a:t>
            </a:r>
            <a:r>
              <a:rPr lang="en-US" baseline="-25000" dirty="0" err="1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baseline="-25000" dirty="0" err="1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В этих слоях также содержатся несвязанные атомы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Si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и О, общая концентрация которых составляет 25-30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.%. Профили распределения оксидов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SiO</a:t>
            </a:r>
            <a:r>
              <a:rPr lang="ru-RU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SiO</a:t>
            </a:r>
            <a:r>
              <a:rPr lang="ru-RU" baseline="-25000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 по глубине проходят через максимум. Отжиг при 900 К приводить формированию однородную пленку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SiO</a:t>
            </a:r>
            <a:r>
              <a:rPr lang="ru-RU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толщиной ~25 – 30 Ǻ.</a:t>
            </a:r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59672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213</Words>
  <Application>Microsoft Office PowerPoint</Application>
  <PresentationFormat>Экран (4:3)</PresentationFormat>
  <Paragraphs>7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  ВЛИЯНИЕ ИМПЛАНТАЦИИ ИОНОВ О2+ НА ЭЛЕМЕНТНЫЙ И ХИМИЧЕСКИЙ СОСТАВ ПОВЕРХНОСТИ  Si(111)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ВЛИЯНИЕ ИМПЛАНТАЦИИ ИОНОВ О2+ НА ЭЛЕМЕНТНЫЙ И ХИМИЧЕСКИЙ СОСТАВ ПОВЕРХНОСТИ  Si(111) </dc:title>
  <dc:creator>User</dc:creator>
  <cp:lastModifiedBy>User</cp:lastModifiedBy>
  <cp:revision>1</cp:revision>
  <dcterms:created xsi:type="dcterms:W3CDTF">2023-05-30T06:35:10Z</dcterms:created>
  <dcterms:modified xsi:type="dcterms:W3CDTF">2023-05-30T06:44:28Z</dcterms:modified>
</cp:coreProperties>
</file>