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7104063" cy="10234613"/>
  <p:defaultTextStyle>
    <a:defPPr>
      <a:defRPr lang="ru-RU"/>
    </a:defPPr>
    <a:lvl1pPr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H. Devillers" initials="C.H.D." lastIdx="11" clrIdx="0"/>
  <p:cmAuthor id="2" name="DK" initials="D" lastIdx="9" clrIdx="1">
    <p:extLst>
      <p:ext uri="{19B8F6BF-5375-455C-9EA6-DF929625EA0E}">
        <p15:presenceInfo xmlns:p15="http://schemas.microsoft.com/office/powerpoint/2012/main" xmlns="" userId="D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8686" autoAdjust="0"/>
  </p:normalViewPr>
  <p:slideViewPr>
    <p:cSldViewPr>
      <p:cViewPr>
        <p:scale>
          <a:sx n="66" d="100"/>
          <a:sy n="66" d="100"/>
        </p:scale>
        <p:origin x="-96" y="-114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7-05-22T20:04:58.3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856304C-853A-4461-97D7-8F6B2ADBA7F6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768350"/>
            <a:ext cx="27098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380669A-4607-4A9B-AD7A-D3B76A044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817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86" indent="-309610"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441" indent="-247688"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817" indent="-247688"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9193" indent="-247688"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569" indent="-247688" defTabSz="3197585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945" indent="-247688" defTabSz="3197585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5322" indent="-247688" defTabSz="3197585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698" indent="-247688" defTabSz="3197585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5338F-68C6-4529-AF28-C62D526BAE9A}" type="slidenum">
              <a:rPr lang="ru-RU" altLang="ru-RU" sz="1300" smtClean="0"/>
              <a:pPr/>
              <a:t>1</a:t>
            </a:fld>
            <a:endParaRPr lang="ru-RU" altLang="ru-RU" sz="1300" dirty="0"/>
          </a:p>
        </p:txBody>
      </p:sp>
    </p:spTree>
    <p:extLst>
      <p:ext uri="{BB962C8B-B14F-4D97-AF65-F5344CB8AC3E}">
        <p14:creationId xmlns:p14="http://schemas.microsoft.com/office/powerpoint/2010/main" val="383205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CAAF-D8E3-4E73-962A-197C368564D2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458F-EC96-4FF8-91D2-2CF7C5168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124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C19C-F538-486E-A932-937AF2CE864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C0B6-B8B6-4100-8C7A-705316202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4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8"/>
            <a:ext cx="4812030" cy="258361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8"/>
            <a:ext cx="14079643" cy="25836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C4F4-4A3A-4D70-9C99-A6947A6FF42B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52AC-ED96-457C-B841-7860D10B9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35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D371-0120-49A7-B09D-B03FF70173F1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066D-5FB0-428B-A1FA-2C167CC4A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37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D835-5304-4554-ACF1-E2F7182921E8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C527-8565-4E12-8E43-B0A801B752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25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7065332"/>
            <a:ext cx="9445837" cy="199833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222A-2826-4BFC-90EA-AA2720A0A1A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B12B-57A8-4DBF-A1BF-2CAE3BAA0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5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679-383E-4ED6-8668-765F7AA7E87C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2202-EBCC-4834-8140-EBE86C0CD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93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1C8B-5F19-4909-913F-D9E3A62DC71B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91EF-6322-47BA-B51B-B3069F351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72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3998-EE29-4344-8BF0-B2C902B22A42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EFC3-846C-45F9-9DBF-5080D9DC6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8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85B6-A1BC-4FD4-8C8C-58B0FEA8F19E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DB63-6A72-4D4A-A74A-5B63AB0D2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5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7FC0-04ED-4FC7-8FE7-C8B2F3DDE348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704F-A4D0-4D05-BE87-23B3E2237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5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5E01D5-8834-446F-A80F-09508FA3CE28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5A2C79-EDD8-404D-9858-F8222D8491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hyperlink" Target="mailto:pve@icp.ac.ru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5.jpeg"/><Relationship Id="rId15" Type="http://schemas.openxmlformats.org/officeDocument/2006/relationships/image" Target="../media/image9.emf"/><Relationship Id="rId10" Type="http://schemas.openxmlformats.org/officeDocument/2006/relationships/image" Target="../media/image4.jpeg"/><Relationship Id="rId4" Type="http://schemas.openxmlformats.org/officeDocument/2006/relationships/customXml" Target="../ink/ink1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4"/>
          <p:cNvSpPr>
            <a:spLocks noChangeArrowheads="1"/>
          </p:cNvSpPr>
          <p:nvPr/>
        </p:nvSpPr>
        <p:spPr bwMode="auto">
          <a:xfrm>
            <a:off x="114569" y="1082164"/>
            <a:ext cx="213867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baseline="30000" dirty="0"/>
              <a:t>1)</a:t>
            </a:r>
            <a:r>
              <a:rPr lang="ru-RU" sz="2800" dirty="0"/>
              <a:t>ИПХФ РАН, Черноголовка, </a:t>
            </a:r>
            <a:r>
              <a:rPr lang="ru-RU" sz="2800" dirty="0" smtClean="0"/>
              <a:t>Россия</a:t>
            </a:r>
          </a:p>
          <a:p>
            <a:pPr algn="ctr"/>
            <a:r>
              <a:rPr lang="ru-RU" sz="2800" baseline="30000" dirty="0"/>
              <a:t>2) </a:t>
            </a:r>
            <a:r>
              <a:rPr lang="ru-RU" sz="2800" dirty="0" err="1"/>
              <a:t>СПбПУ</a:t>
            </a:r>
            <a:r>
              <a:rPr lang="ru-RU" sz="2800" dirty="0"/>
              <a:t> Петра Великого, С.-Петербург, Россия</a:t>
            </a:r>
            <a:endParaRPr lang="ru-RU" sz="2800" dirty="0"/>
          </a:p>
          <a:p>
            <a:pPr algn="ctr"/>
            <a:r>
              <a:rPr lang="ru-RU" sz="2800" baseline="30000" dirty="0" smtClean="0"/>
              <a:t>3)</a:t>
            </a:r>
            <a:r>
              <a:rPr lang="ru-RU" sz="2800" dirty="0" smtClean="0"/>
              <a:t>ИПТМ </a:t>
            </a:r>
            <a:r>
              <a:rPr lang="ru-RU" sz="2800" dirty="0"/>
              <a:t>РАН, Черноголовка, Россия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pve@icp.ac.ru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Скругленный прямоугольник 9"/>
          <p:cNvSpPr/>
          <p:nvPr/>
        </p:nvSpPr>
        <p:spPr>
          <a:xfrm>
            <a:off x="101628" y="29553136"/>
            <a:ext cx="21104939" cy="641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1386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ФОРМИРОВАНИЕ МНОГОСЛОЙНЫХ СТРУКТУР ИЗ ИОННО-МОЛЕКУЛЯРНОГО ПУЧКА C60</a:t>
            </a:r>
            <a:endParaRPr lang="ru-RU" sz="4000" b="1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7510" y="2951917"/>
            <a:ext cx="21091999" cy="5089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92075" defTabSz="350838" eaLnBrk="1" hangingPunct="1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  <a:tab pos="10720388" algn="l"/>
                <a:tab pos="11285538" algn="l"/>
                <a:tab pos="11849100" algn="l"/>
                <a:tab pos="12412663" algn="l"/>
                <a:tab pos="12977813" algn="l"/>
                <a:tab pos="13541375" algn="l"/>
                <a:tab pos="14104938" algn="l"/>
                <a:tab pos="14670088" algn="l"/>
                <a:tab pos="15233650" algn="l"/>
                <a:tab pos="15798800" algn="l"/>
                <a:tab pos="16362363" algn="l"/>
                <a:tab pos="16925925" algn="l"/>
                <a:tab pos="17489488" algn="l"/>
                <a:tab pos="18056225" algn="l"/>
                <a:tab pos="18619788" algn="l"/>
              </a:tabLst>
              <a:defRPr/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2" name="Rectangle 8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3" name="Rectangle 90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4" name="Rectangle 92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5" name="Rectangle 94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6" name="Rectangle 9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7" name="Rectangle 98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8" name="Rectangle 101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9" name="Rectangle 103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0" name="Rectangle 105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1" name="Rectangle 107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2" name="Rectangle 109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3" name="Rectangle 111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5" name="Rectangle 164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6" name="Rectangle 99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7" name="Rectangle 103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8" name="Rectangle 10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99" name="Rectangle 108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3" name="Rectangle 112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8" name="Rectangle 114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9" name="Rectangle 11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2" name="Rectangle 118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3" name="Rectangle 120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5" name="Rectangle 125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6" name="Rectangle 131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7" name="Rectangle 133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18" name="Прямоугольник 4"/>
          <p:cNvSpPr>
            <a:spLocks noChangeArrowheads="1"/>
          </p:cNvSpPr>
          <p:nvPr/>
        </p:nvSpPr>
        <p:spPr bwMode="auto">
          <a:xfrm>
            <a:off x="-83950" y="668120"/>
            <a:ext cx="213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dirty="0"/>
              <a:t>В.Е. Пуха</a:t>
            </a:r>
            <a:r>
              <a:rPr lang="ru-RU" sz="3600" baseline="30000" dirty="0"/>
              <a:t>1)</a:t>
            </a:r>
            <a:r>
              <a:rPr lang="ru-RU" sz="3600" dirty="0"/>
              <a:t>, А.А</a:t>
            </a:r>
            <a:r>
              <a:rPr lang="ru-RU" sz="3600" dirty="0"/>
              <a:t>. Бельмесов</a:t>
            </a:r>
            <a:r>
              <a:rPr lang="ru-RU" sz="3600" baseline="30000" dirty="0"/>
              <a:t>1</a:t>
            </a:r>
            <a:r>
              <a:rPr lang="ru-RU" sz="3600" baseline="30000" dirty="0" smtClean="0"/>
              <a:t>)</a:t>
            </a:r>
            <a:r>
              <a:rPr lang="ru-RU" sz="3600" dirty="0" smtClean="0"/>
              <a:t>,</a:t>
            </a:r>
            <a:r>
              <a:rPr lang="ru-RU" sz="3600" dirty="0" smtClean="0"/>
              <a:t> </a:t>
            </a:r>
            <a:r>
              <a:rPr lang="ru-RU" sz="3600" dirty="0"/>
              <a:t>П.А. Карасев</a:t>
            </a:r>
            <a:r>
              <a:rPr lang="ru-RU" sz="3600" baseline="30000" dirty="0"/>
              <a:t>2)</a:t>
            </a:r>
            <a:r>
              <a:rPr lang="ru-RU" sz="3600" dirty="0"/>
              <a:t>, Е.Д. Федоренко</a:t>
            </a:r>
            <a:r>
              <a:rPr lang="ru-RU" sz="3600" baseline="30000" dirty="0"/>
              <a:t>2)</a:t>
            </a:r>
            <a:r>
              <a:rPr lang="ru-RU" sz="3600" dirty="0"/>
              <a:t>,  </a:t>
            </a:r>
            <a:r>
              <a:rPr lang="ru-RU" sz="3600" dirty="0"/>
              <a:t>И.И. </a:t>
            </a:r>
            <a:r>
              <a:rPr lang="ru-RU" sz="3600" dirty="0" smtClean="0"/>
              <a:t>Ходос</a:t>
            </a:r>
            <a:r>
              <a:rPr lang="ru-RU" sz="3600" baseline="30000" dirty="0" smtClean="0"/>
              <a:t>3)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762554" y="2808326"/>
            <a:ext cx="6911975" cy="504554"/>
          </a:xfrm>
          <a:prstGeom prst="rect">
            <a:avLst/>
          </a:prstGeom>
          <a:solidFill>
            <a:schemeClr val="bg1"/>
          </a:solidFill>
          <a:ln w="9398">
            <a:noFill/>
            <a:miter lim="800000"/>
            <a:headEnd/>
            <a:tailEnd/>
          </a:ln>
          <a:effectLst/>
        </p:spPr>
        <p:txBody>
          <a:bodyPr lIns="70148" tIns="36477" rIns="70148" bIns="36477" anchor="ctr">
            <a:spAutoFit/>
          </a:bodyPr>
          <a:lstStyle>
            <a:lvl1pPr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6" name="Rectangle 171"/>
          <p:cNvSpPr>
            <a:spLocks noChangeArrowheads="1"/>
          </p:cNvSpPr>
          <p:nvPr/>
        </p:nvSpPr>
        <p:spPr bwMode="auto">
          <a:xfrm>
            <a:off x="14512089" y="14993938"/>
            <a:ext cx="213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47" name="Rectangle 145"/>
          <p:cNvSpPr>
            <a:spLocks noChangeArrowheads="1"/>
          </p:cNvSpPr>
          <p:nvPr/>
        </p:nvSpPr>
        <p:spPr bwMode="auto">
          <a:xfrm>
            <a:off x="395524" y="29643946"/>
            <a:ext cx="1642050" cy="34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975" tIns="31988" rIns="63975" bIns="31988">
            <a:spAutoFit/>
          </a:bodyPr>
          <a:lstStyle/>
          <a:p>
            <a:pPr defTabSz="350838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</a:tabLst>
              <a:defRPr/>
            </a:pPr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en-US" sz="18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Encre 9"/>
              <p14:cNvContentPartPr/>
              <p14:nvPr/>
            </p14:nvContentPartPr>
            <p14:xfrm>
              <a:off x="11468040" y="2610595"/>
              <a:ext cx="360" cy="36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6160" y="2598715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3526" name="Rectangle 454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28" name="Rectangle 45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34" name="Rectangle 462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36" name="Rectangle 464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38" name="Rectangle 466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40" name="Rectangle 468"/>
          <p:cNvSpPr>
            <a:spLocks noChangeArrowheads="1"/>
          </p:cNvSpPr>
          <p:nvPr/>
        </p:nvSpPr>
        <p:spPr bwMode="auto">
          <a:xfrm>
            <a:off x="0" y="0"/>
            <a:ext cx="213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70"/>
          <p:cNvSpPr>
            <a:spLocks noChangeArrowheads="1"/>
          </p:cNvSpPr>
          <p:nvPr/>
        </p:nvSpPr>
        <p:spPr bwMode="auto">
          <a:xfrm>
            <a:off x="251966" y="3727078"/>
            <a:ext cx="203847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800" dirty="0" smtClean="0">
                <a:latin typeface="+mn-lt"/>
              </a:rPr>
              <a:t>И</a:t>
            </a:r>
            <a:r>
              <a:rPr lang="ru-RU" sz="2800" dirty="0" smtClean="0">
                <a:latin typeface="+mn-lt"/>
              </a:rPr>
              <a:t>сследованы закономерности </a:t>
            </a:r>
            <a:r>
              <a:rPr lang="ru-RU" sz="2800" dirty="0">
                <a:latin typeface="+mn-lt"/>
              </a:rPr>
              <a:t>формирования углеродных покрытий на поверхности </a:t>
            </a:r>
            <a:r>
              <a:rPr lang="ru-RU" sz="2800" dirty="0" err="1">
                <a:latin typeface="+mn-lt"/>
              </a:rPr>
              <a:t>Ti</a:t>
            </a:r>
            <a:r>
              <a:rPr lang="ru-RU" sz="2800" dirty="0">
                <a:latin typeface="+mn-lt"/>
              </a:rPr>
              <a:t> и </a:t>
            </a:r>
            <a:r>
              <a:rPr lang="ru-RU" sz="2800" dirty="0" err="1">
                <a:latin typeface="+mn-lt"/>
              </a:rPr>
              <a:t>Si</a:t>
            </a:r>
            <a:r>
              <a:rPr lang="ru-RU" sz="2800" dirty="0">
                <a:latin typeface="+mn-lt"/>
              </a:rPr>
              <a:t> при последовательном осаждении из  пучка ускоренных ионов  и молекул С60 с  содержанием молекулярной фракции 0 и 90%. В работах /1, 2/ показано, что в первом случае формируются </a:t>
            </a:r>
            <a:r>
              <a:rPr lang="ru-RU" sz="2800" dirty="0" err="1">
                <a:latin typeface="+mn-lt"/>
              </a:rPr>
              <a:t>алмазоподобные</a:t>
            </a:r>
            <a:r>
              <a:rPr lang="ru-RU" sz="2800" dirty="0">
                <a:latin typeface="+mn-lt"/>
              </a:rPr>
              <a:t> (АП) структуры, а во втором полимер на основе C60  с уникальным свойством «самозалечивание» повреждений. Один из важных факторов который может уменьшить трение и износ является дозированная подача в </a:t>
            </a:r>
            <a:r>
              <a:rPr lang="ru-RU" sz="2800" dirty="0" err="1">
                <a:latin typeface="+mn-lt"/>
              </a:rPr>
              <a:t>трибоконтакт</a:t>
            </a:r>
            <a:r>
              <a:rPr lang="ru-RU" sz="2800" dirty="0">
                <a:latin typeface="+mn-lt"/>
              </a:rPr>
              <a:t> свободных молекул фуллерена.  </a:t>
            </a:r>
            <a:r>
              <a:rPr lang="ru-RU" sz="2800" dirty="0" smtClean="0">
                <a:latin typeface="+mn-lt"/>
              </a:rPr>
              <a:t>Для решения </a:t>
            </a:r>
            <a:r>
              <a:rPr lang="ru-RU" sz="2800" dirty="0">
                <a:latin typeface="+mn-lt"/>
              </a:rPr>
              <a:t>этой </a:t>
            </a:r>
            <a:r>
              <a:rPr lang="ru-RU" sz="2800" dirty="0" smtClean="0">
                <a:latin typeface="+mn-lt"/>
              </a:rPr>
              <a:t>задачи предлагается </a:t>
            </a:r>
            <a:r>
              <a:rPr lang="ru-RU" sz="2800" dirty="0">
                <a:latin typeface="+mn-lt"/>
              </a:rPr>
              <a:t>формирование   многослойных покрытий с чередующимися слоями типа </a:t>
            </a:r>
            <a:r>
              <a:rPr lang="ru-RU" sz="2800" dirty="0" smtClean="0">
                <a:latin typeface="+mn-lt"/>
              </a:rPr>
              <a:t>полимер-</a:t>
            </a:r>
            <a:r>
              <a:rPr lang="ru-RU" sz="2800" dirty="0" err="1" smtClean="0">
                <a:latin typeface="+mn-lt"/>
              </a:rPr>
              <a:t>нанокомпозит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>
                <a:latin typeface="+mn-lt"/>
              </a:rPr>
              <a:t>либо </a:t>
            </a:r>
            <a:r>
              <a:rPr lang="ru-RU" sz="2800" dirty="0" smtClean="0">
                <a:latin typeface="+mn-lt"/>
              </a:rPr>
              <a:t>полимер-АП с деполимеризацией </a:t>
            </a:r>
            <a:r>
              <a:rPr lang="ru-RU" sz="2800" dirty="0">
                <a:latin typeface="+mn-lt"/>
              </a:rPr>
              <a:t>непосредственно в </a:t>
            </a:r>
            <a:r>
              <a:rPr lang="ru-RU" sz="2800" dirty="0" err="1" smtClean="0">
                <a:latin typeface="+mn-lt"/>
              </a:rPr>
              <a:t>трибоконтакте</a:t>
            </a:r>
            <a:r>
              <a:rPr lang="ru-RU" sz="2800" dirty="0" smtClean="0">
                <a:latin typeface="+mn-lt"/>
              </a:rPr>
              <a:t>.  В работе определены необходимые условия для формирования подобных структур. </a:t>
            </a:r>
          </a:p>
          <a:p>
            <a:pPr algn="just"/>
            <a:r>
              <a:rPr lang="en-GB" sz="2800" dirty="0" smtClean="0">
                <a:latin typeface="+mn-lt"/>
              </a:rPr>
              <a:t>1</a:t>
            </a:r>
            <a:r>
              <a:rPr lang="en-GB" sz="2800" dirty="0">
                <a:latin typeface="+mn-lt"/>
              </a:rPr>
              <a:t>. O. V. </a:t>
            </a:r>
            <a:r>
              <a:rPr lang="en-GB" sz="2800" dirty="0" err="1">
                <a:latin typeface="+mn-lt"/>
              </a:rPr>
              <a:t>Penkov</a:t>
            </a:r>
            <a:r>
              <a:rPr lang="en-GB" sz="2800" dirty="0">
                <a:latin typeface="+mn-lt"/>
              </a:rPr>
              <a:t>, V.E. </a:t>
            </a:r>
            <a:r>
              <a:rPr lang="en-GB" sz="2800" dirty="0" err="1">
                <a:latin typeface="+mn-lt"/>
              </a:rPr>
              <a:t>Pukha</a:t>
            </a:r>
            <a:r>
              <a:rPr lang="en-GB" sz="2800" dirty="0">
                <a:latin typeface="+mn-lt"/>
              </a:rPr>
              <a:t>,   E. N. </a:t>
            </a:r>
            <a:r>
              <a:rPr lang="en-GB" sz="2800" dirty="0" err="1">
                <a:latin typeface="+mn-lt"/>
              </a:rPr>
              <a:t>Zubarev</a:t>
            </a:r>
            <a:r>
              <a:rPr lang="en-GB" sz="2800" dirty="0">
                <a:latin typeface="+mn-lt"/>
              </a:rPr>
              <a:t>,  S. S. </a:t>
            </a:r>
            <a:r>
              <a:rPr lang="en-GB" sz="2800" dirty="0" err="1">
                <a:latin typeface="+mn-lt"/>
              </a:rPr>
              <a:t>Yoo</a:t>
            </a:r>
            <a:r>
              <a:rPr lang="en-GB" sz="2800" dirty="0">
                <a:latin typeface="+mn-lt"/>
              </a:rPr>
              <a:t>,   D. E. Kim, //Tribology International. 2013,  60,  127.</a:t>
            </a:r>
          </a:p>
          <a:p>
            <a:pPr algn="just"/>
            <a:r>
              <a:rPr lang="en-GB" sz="2800" dirty="0">
                <a:latin typeface="+mn-lt"/>
              </a:rPr>
              <a:t>2. O. V. </a:t>
            </a:r>
            <a:r>
              <a:rPr lang="en-GB" sz="2800" dirty="0" err="1">
                <a:latin typeface="+mn-lt"/>
              </a:rPr>
              <a:t>Penkov</a:t>
            </a:r>
            <a:r>
              <a:rPr lang="en-GB" sz="2800" dirty="0">
                <a:latin typeface="+mn-lt"/>
              </a:rPr>
              <a:t>, V.E. </a:t>
            </a:r>
            <a:r>
              <a:rPr lang="en-GB" sz="2800" dirty="0" err="1">
                <a:latin typeface="+mn-lt"/>
              </a:rPr>
              <a:t>Pukha</a:t>
            </a:r>
            <a:r>
              <a:rPr lang="en-GB" sz="2800" dirty="0">
                <a:latin typeface="+mn-lt"/>
              </a:rPr>
              <a:t>, A.Y. </a:t>
            </a:r>
            <a:r>
              <a:rPr lang="en-GB" sz="2800" dirty="0" err="1">
                <a:latin typeface="+mn-lt"/>
              </a:rPr>
              <a:t>Devizenko</a:t>
            </a:r>
            <a:r>
              <a:rPr lang="en-GB" sz="2800" dirty="0">
                <a:latin typeface="+mn-lt"/>
              </a:rPr>
              <a:t>, H.J. Kim, D.E. Kim //Nano letters. 2014, 14, 2536.</a:t>
            </a:r>
          </a:p>
          <a:p>
            <a:pPr algn="just"/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37574" y="29553136"/>
            <a:ext cx="20942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поддержке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РФФИ </a:t>
            </a:r>
            <a:r>
              <a:rPr lang="ru-RU" sz="2800" dirty="0"/>
              <a:t>№ 19-58-51016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1">
            <a:extLst>
              <a:ext uri="{FF2B5EF4-FFF2-40B4-BE49-F238E27FC236}">
                <a16:creationId xmlns:a16="http://schemas.microsoft.com/office/drawing/2014/main" xmlns="" id="{7D3BCBE1-B2FA-4364-A0F7-230A16BF6E47}"/>
              </a:ext>
            </a:extLst>
          </p:cNvPr>
          <p:cNvSpPr/>
          <p:nvPr/>
        </p:nvSpPr>
        <p:spPr>
          <a:xfrm>
            <a:off x="140929" y="14299040"/>
            <a:ext cx="21104940" cy="12321047"/>
          </a:xfrm>
          <a:custGeom>
            <a:avLst/>
            <a:gdLst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41 w 21092040"/>
              <a:gd name="connsiteY0" fmla="*/ 1988951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988951 h 11933468"/>
              <a:gd name="connsiteX0" fmla="*/ 41 w 21092040"/>
              <a:gd name="connsiteY0" fmla="*/ 1242993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242993 h 11933468"/>
              <a:gd name="connsiteX0" fmla="*/ 0 w 21091999"/>
              <a:gd name="connsiteY0" fmla="*/ 1242993 h 11933468"/>
              <a:gd name="connsiteX1" fmla="*/ 1122677 w 21091999"/>
              <a:gd name="connsiteY1" fmla="*/ 72189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091999"/>
              <a:gd name="connsiteY0" fmla="*/ 1242993 h 11933468"/>
              <a:gd name="connsiteX1" fmla="*/ 1194867 w 21091999"/>
              <a:gd name="connsiteY1" fmla="*/ 48126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104940"/>
              <a:gd name="connsiteY0" fmla="*/ 1194867 h 11885342"/>
              <a:gd name="connsiteX1" fmla="*/ 1194867 w 21104940"/>
              <a:gd name="connsiteY1" fmla="*/ 0 h 11885342"/>
              <a:gd name="connsiteX2" fmla="*/ 20185890 w 21104940"/>
              <a:gd name="connsiteY2" fmla="*/ 0 h 11885342"/>
              <a:gd name="connsiteX3" fmla="*/ 21091999 w 21104940"/>
              <a:gd name="connsiteY3" fmla="*/ 1940825 h 11885342"/>
              <a:gd name="connsiteX4" fmla="*/ 21091999 w 21104940"/>
              <a:gd name="connsiteY4" fmla="*/ 9896391 h 11885342"/>
              <a:gd name="connsiteX5" fmla="*/ 19103048 w 21104940"/>
              <a:gd name="connsiteY5" fmla="*/ 11885342 h 11885342"/>
              <a:gd name="connsiteX6" fmla="*/ 1988951 w 21104940"/>
              <a:gd name="connsiteY6" fmla="*/ 11885342 h 11885342"/>
              <a:gd name="connsiteX7" fmla="*/ 0 w 21104940"/>
              <a:gd name="connsiteY7" fmla="*/ 9896391 h 11885342"/>
              <a:gd name="connsiteX8" fmla="*/ 0 w 21104940"/>
              <a:gd name="connsiteY8" fmla="*/ 1194867 h 11885342"/>
              <a:gd name="connsiteX0" fmla="*/ 0 w 21104940"/>
              <a:gd name="connsiteY0" fmla="*/ 1194867 h 11886310"/>
              <a:gd name="connsiteX1" fmla="*/ 1194867 w 21104940"/>
              <a:gd name="connsiteY1" fmla="*/ 0 h 11886310"/>
              <a:gd name="connsiteX2" fmla="*/ 20185890 w 21104940"/>
              <a:gd name="connsiteY2" fmla="*/ 0 h 11886310"/>
              <a:gd name="connsiteX3" fmla="*/ 21091999 w 21104940"/>
              <a:gd name="connsiteY3" fmla="*/ 1940825 h 11886310"/>
              <a:gd name="connsiteX4" fmla="*/ 21091999 w 21104940"/>
              <a:gd name="connsiteY4" fmla="*/ 9896391 h 11886310"/>
              <a:gd name="connsiteX5" fmla="*/ 19103048 w 21104940"/>
              <a:gd name="connsiteY5" fmla="*/ 11885342 h 11886310"/>
              <a:gd name="connsiteX6" fmla="*/ 1988951 w 21104940"/>
              <a:gd name="connsiteY6" fmla="*/ 11885342 h 11886310"/>
              <a:gd name="connsiteX7" fmla="*/ 0 w 21104940"/>
              <a:gd name="connsiteY7" fmla="*/ 10858917 h 11886310"/>
              <a:gd name="connsiteX8" fmla="*/ 0 w 21104940"/>
              <a:gd name="connsiteY8" fmla="*/ 1194867 h 11886310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103048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2000 w 21104940"/>
              <a:gd name="connsiteY4" fmla="*/ 10329528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4940" h="11909714">
                <a:moveTo>
                  <a:pt x="0" y="1194867"/>
                </a:moveTo>
                <a:cubicBezTo>
                  <a:pt x="0" y="96400"/>
                  <a:pt x="96400" y="0"/>
                  <a:pt x="1194867" y="0"/>
                </a:cubicBezTo>
                <a:lnTo>
                  <a:pt x="20185890" y="0"/>
                </a:lnTo>
                <a:cubicBezTo>
                  <a:pt x="21284357" y="0"/>
                  <a:pt x="21091999" y="842358"/>
                  <a:pt x="21091999" y="1940825"/>
                </a:cubicBezTo>
                <a:cubicBezTo>
                  <a:pt x="21091999" y="4737059"/>
                  <a:pt x="21092000" y="7533294"/>
                  <a:pt x="21092000" y="10329528"/>
                </a:cubicBezTo>
                <a:cubicBezTo>
                  <a:pt x="21092000" y="11427995"/>
                  <a:pt x="21043726" y="11885342"/>
                  <a:pt x="19945259" y="11885342"/>
                </a:cubicBezTo>
                <a:lnTo>
                  <a:pt x="1507688" y="11909405"/>
                </a:lnTo>
                <a:cubicBezTo>
                  <a:pt x="409221" y="11909405"/>
                  <a:pt x="0" y="11957384"/>
                  <a:pt x="0" y="10858917"/>
                </a:cubicBezTo>
                <a:lnTo>
                  <a:pt x="0" y="1194867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92075" defTabSz="350838" eaLnBrk="1" hangingPunct="1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  <a:tab pos="10720388" algn="l"/>
                <a:tab pos="11285538" algn="l"/>
                <a:tab pos="11849100" algn="l"/>
                <a:tab pos="12412663" algn="l"/>
                <a:tab pos="12977813" algn="l"/>
                <a:tab pos="13541375" algn="l"/>
                <a:tab pos="14104938" algn="l"/>
                <a:tab pos="14670088" algn="l"/>
                <a:tab pos="15233650" algn="l"/>
                <a:tab pos="15798800" algn="l"/>
                <a:tab pos="16362363" algn="l"/>
                <a:tab pos="16925925" algn="l"/>
                <a:tab pos="17489488" algn="l"/>
                <a:tab pos="18056225" algn="l"/>
                <a:tab pos="18619788" algn="l"/>
              </a:tabLst>
              <a:defRPr/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360648" y="14434901"/>
            <a:ext cx="8460544" cy="504554"/>
          </a:xfrm>
          <a:prstGeom prst="rect">
            <a:avLst/>
          </a:prstGeom>
          <a:solidFill>
            <a:schemeClr val="bg1"/>
          </a:solidFill>
          <a:ln w="9398">
            <a:noFill/>
            <a:miter lim="800000"/>
            <a:headEnd/>
            <a:tailEnd/>
          </a:ln>
          <a:effectLst/>
        </p:spPr>
        <p:txBody>
          <a:bodyPr wrap="square" lIns="70148" tIns="36477" rIns="70148" bIns="36477" anchor="ctr">
            <a:spAutoFit/>
          </a:bodyPr>
          <a:lstStyle>
            <a:lvl1pPr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покрытий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1">
            <a:extLst>
              <a:ext uri="{FF2B5EF4-FFF2-40B4-BE49-F238E27FC236}">
                <a16:creationId xmlns:a16="http://schemas.microsoft.com/office/drawing/2014/main" xmlns="" id="{7D3BCBE1-B2FA-4364-A0F7-230A16BF6E47}"/>
              </a:ext>
            </a:extLst>
          </p:cNvPr>
          <p:cNvSpPr/>
          <p:nvPr/>
        </p:nvSpPr>
        <p:spPr>
          <a:xfrm>
            <a:off x="114569" y="8431900"/>
            <a:ext cx="21104940" cy="5910842"/>
          </a:xfrm>
          <a:custGeom>
            <a:avLst/>
            <a:gdLst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41 w 21092040"/>
              <a:gd name="connsiteY0" fmla="*/ 1988951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988951 h 11933468"/>
              <a:gd name="connsiteX0" fmla="*/ 41 w 21092040"/>
              <a:gd name="connsiteY0" fmla="*/ 1242993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242993 h 11933468"/>
              <a:gd name="connsiteX0" fmla="*/ 0 w 21091999"/>
              <a:gd name="connsiteY0" fmla="*/ 1242993 h 11933468"/>
              <a:gd name="connsiteX1" fmla="*/ 1122677 w 21091999"/>
              <a:gd name="connsiteY1" fmla="*/ 72189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091999"/>
              <a:gd name="connsiteY0" fmla="*/ 1242993 h 11933468"/>
              <a:gd name="connsiteX1" fmla="*/ 1194867 w 21091999"/>
              <a:gd name="connsiteY1" fmla="*/ 48126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104940"/>
              <a:gd name="connsiteY0" fmla="*/ 1194867 h 11885342"/>
              <a:gd name="connsiteX1" fmla="*/ 1194867 w 21104940"/>
              <a:gd name="connsiteY1" fmla="*/ 0 h 11885342"/>
              <a:gd name="connsiteX2" fmla="*/ 20185890 w 21104940"/>
              <a:gd name="connsiteY2" fmla="*/ 0 h 11885342"/>
              <a:gd name="connsiteX3" fmla="*/ 21091999 w 21104940"/>
              <a:gd name="connsiteY3" fmla="*/ 1940825 h 11885342"/>
              <a:gd name="connsiteX4" fmla="*/ 21091999 w 21104940"/>
              <a:gd name="connsiteY4" fmla="*/ 9896391 h 11885342"/>
              <a:gd name="connsiteX5" fmla="*/ 19103048 w 21104940"/>
              <a:gd name="connsiteY5" fmla="*/ 11885342 h 11885342"/>
              <a:gd name="connsiteX6" fmla="*/ 1988951 w 21104940"/>
              <a:gd name="connsiteY6" fmla="*/ 11885342 h 11885342"/>
              <a:gd name="connsiteX7" fmla="*/ 0 w 21104940"/>
              <a:gd name="connsiteY7" fmla="*/ 9896391 h 11885342"/>
              <a:gd name="connsiteX8" fmla="*/ 0 w 21104940"/>
              <a:gd name="connsiteY8" fmla="*/ 1194867 h 11885342"/>
              <a:gd name="connsiteX0" fmla="*/ 0 w 21104940"/>
              <a:gd name="connsiteY0" fmla="*/ 1194867 h 11886310"/>
              <a:gd name="connsiteX1" fmla="*/ 1194867 w 21104940"/>
              <a:gd name="connsiteY1" fmla="*/ 0 h 11886310"/>
              <a:gd name="connsiteX2" fmla="*/ 20185890 w 21104940"/>
              <a:gd name="connsiteY2" fmla="*/ 0 h 11886310"/>
              <a:gd name="connsiteX3" fmla="*/ 21091999 w 21104940"/>
              <a:gd name="connsiteY3" fmla="*/ 1940825 h 11886310"/>
              <a:gd name="connsiteX4" fmla="*/ 21091999 w 21104940"/>
              <a:gd name="connsiteY4" fmla="*/ 9896391 h 11886310"/>
              <a:gd name="connsiteX5" fmla="*/ 19103048 w 21104940"/>
              <a:gd name="connsiteY5" fmla="*/ 11885342 h 11886310"/>
              <a:gd name="connsiteX6" fmla="*/ 1988951 w 21104940"/>
              <a:gd name="connsiteY6" fmla="*/ 11885342 h 11886310"/>
              <a:gd name="connsiteX7" fmla="*/ 0 w 21104940"/>
              <a:gd name="connsiteY7" fmla="*/ 10858917 h 11886310"/>
              <a:gd name="connsiteX8" fmla="*/ 0 w 21104940"/>
              <a:gd name="connsiteY8" fmla="*/ 1194867 h 11886310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103048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2000 w 21104940"/>
              <a:gd name="connsiteY4" fmla="*/ 10329528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4940" h="11909714">
                <a:moveTo>
                  <a:pt x="0" y="1194867"/>
                </a:moveTo>
                <a:cubicBezTo>
                  <a:pt x="0" y="96400"/>
                  <a:pt x="96400" y="0"/>
                  <a:pt x="1194867" y="0"/>
                </a:cubicBezTo>
                <a:lnTo>
                  <a:pt x="20185890" y="0"/>
                </a:lnTo>
                <a:cubicBezTo>
                  <a:pt x="21284357" y="0"/>
                  <a:pt x="21091999" y="842358"/>
                  <a:pt x="21091999" y="1940825"/>
                </a:cubicBezTo>
                <a:cubicBezTo>
                  <a:pt x="21091999" y="4737059"/>
                  <a:pt x="21092000" y="7533294"/>
                  <a:pt x="21092000" y="10329528"/>
                </a:cubicBezTo>
                <a:cubicBezTo>
                  <a:pt x="21092000" y="11427995"/>
                  <a:pt x="21043726" y="11885342"/>
                  <a:pt x="19945259" y="11885342"/>
                </a:cubicBezTo>
                <a:lnTo>
                  <a:pt x="1507688" y="11909405"/>
                </a:lnTo>
                <a:cubicBezTo>
                  <a:pt x="409221" y="11909405"/>
                  <a:pt x="0" y="11957384"/>
                  <a:pt x="0" y="10858917"/>
                </a:cubicBezTo>
                <a:lnTo>
                  <a:pt x="0" y="1194867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92075" defTabSz="350838" eaLnBrk="1" hangingPunct="1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  <a:tab pos="10720388" algn="l"/>
                <a:tab pos="11285538" algn="l"/>
                <a:tab pos="11849100" algn="l"/>
                <a:tab pos="12412663" algn="l"/>
                <a:tab pos="12977813" algn="l"/>
                <a:tab pos="13541375" algn="l"/>
                <a:tab pos="14104938" algn="l"/>
                <a:tab pos="14670088" algn="l"/>
                <a:tab pos="15233650" algn="l"/>
                <a:tab pos="15798800" algn="l"/>
                <a:tab pos="16362363" algn="l"/>
                <a:tab pos="16925925" algn="l"/>
                <a:tab pos="17489488" algn="l"/>
                <a:tab pos="18056225" algn="l"/>
                <a:tab pos="18619788" algn="l"/>
              </a:tabLst>
              <a:defRPr/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8" name="Text Box 50"/>
          <p:cNvSpPr txBox="1">
            <a:spLocks noChangeArrowheads="1"/>
          </p:cNvSpPr>
          <p:nvPr/>
        </p:nvSpPr>
        <p:spPr bwMode="auto">
          <a:xfrm>
            <a:off x="251966" y="8620891"/>
            <a:ext cx="6911975" cy="504554"/>
          </a:xfrm>
          <a:prstGeom prst="rect">
            <a:avLst/>
          </a:prstGeom>
          <a:solidFill>
            <a:schemeClr val="bg1"/>
          </a:solidFill>
          <a:ln w="9398">
            <a:noFill/>
            <a:miter lim="800000"/>
            <a:headEnd/>
            <a:tailEnd/>
          </a:ln>
          <a:effectLst/>
        </p:spPr>
        <p:txBody>
          <a:bodyPr lIns="70148" tIns="36477" rIns="70148" bIns="36477" anchor="ctr">
            <a:spAutoFit/>
          </a:bodyPr>
          <a:lstStyle>
            <a:lvl1pPr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50838" eaLnBrk="0" hangingPunct="0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508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</a:tabLs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279" y="8526280"/>
            <a:ext cx="135274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dirty="0" smtClean="0"/>
              <a:t>И</a:t>
            </a:r>
            <a:r>
              <a:rPr lang="en-US" sz="3200" dirty="0" err="1" smtClean="0"/>
              <a:t>сходн</a:t>
            </a:r>
            <a:r>
              <a:rPr lang="ru-RU" sz="3200" dirty="0" err="1" smtClean="0"/>
              <a:t>ый</a:t>
            </a:r>
            <a:r>
              <a:rPr lang="en-US" sz="3200" dirty="0" smtClean="0"/>
              <a:t> </a:t>
            </a:r>
            <a:r>
              <a:rPr lang="en-US" sz="3200" dirty="0" err="1" smtClean="0"/>
              <a:t>материал</a:t>
            </a:r>
            <a:r>
              <a:rPr lang="ru-RU" sz="3200" dirty="0" smtClean="0"/>
              <a:t> </a:t>
            </a:r>
            <a:r>
              <a:rPr lang="ru-RU" sz="3200" dirty="0"/>
              <a:t>для </a:t>
            </a:r>
            <a:r>
              <a:rPr lang="ru-RU" sz="3200" dirty="0" smtClean="0"/>
              <a:t>осаждения 99,5</a:t>
            </a:r>
            <a:r>
              <a:rPr lang="ru-RU" sz="3200" dirty="0"/>
              <a:t>%-</a:t>
            </a:r>
            <a:r>
              <a:rPr lang="ru-RU" sz="3200" dirty="0" smtClean="0"/>
              <a:t>чистоты</a:t>
            </a:r>
            <a:r>
              <a:rPr lang="en-US" sz="3200" dirty="0" smtClean="0"/>
              <a:t> </a:t>
            </a:r>
            <a:r>
              <a:rPr lang="en-US" sz="3200" dirty="0" err="1" smtClean="0"/>
              <a:t>порошок</a:t>
            </a:r>
            <a:r>
              <a:rPr lang="en-US" sz="3200" dirty="0" smtClean="0"/>
              <a:t> </a:t>
            </a:r>
            <a:r>
              <a:rPr lang="en-US" sz="3200" dirty="0" err="1"/>
              <a:t>фуллерена</a:t>
            </a:r>
            <a:r>
              <a:rPr lang="en-US" sz="3200" dirty="0"/>
              <a:t>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60</a:t>
            </a:r>
            <a:r>
              <a:rPr lang="en-US" sz="3200" dirty="0" smtClean="0"/>
              <a:t>. </a:t>
            </a:r>
            <a:r>
              <a:rPr lang="ru-RU" sz="3200" dirty="0" smtClean="0"/>
              <a:t>П</a:t>
            </a:r>
            <a:r>
              <a:rPr lang="en-US" sz="3200" dirty="0" err="1" smtClean="0"/>
              <a:t>окрытия</a:t>
            </a:r>
            <a:r>
              <a:rPr lang="en-US" sz="3200" dirty="0" smtClean="0"/>
              <a:t> </a:t>
            </a:r>
            <a:r>
              <a:rPr lang="en-US" sz="3200" dirty="0" err="1"/>
              <a:t>были</a:t>
            </a:r>
            <a:r>
              <a:rPr lang="en-US" sz="3200" dirty="0"/>
              <a:t> </a:t>
            </a:r>
            <a:r>
              <a:rPr lang="en-US" sz="3200" dirty="0" err="1"/>
              <a:t>нанесены</a:t>
            </a:r>
            <a:r>
              <a:rPr lang="en-US" sz="3200" dirty="0"/>
              <a:t> </a:t>
            </a:r>
            <a:r>
              <a:rPr lang="en-US" sz="3200" dirty="0" err="1" smtClean="0"/>
              <a:t>на</a:t>
            </a:r>
            <a:r>
              <a:rPr lang="ru-RU" sz="3200" dirty="0" smtClean="0"/>
              <a:t> подложки (</a:t>
            </a:r>
            <a:r>
              <a:rPr lang="en-US" sz="3200" dirty="0" smtClean="0"/>
              <a:t>ВТ1-0 </a:t>
            </a:r>
            <a:r>
              <a:rPr lang="ru-RU" sz="3200" dirty="0"/>
              <a:t>и </a:t>
            </a:r>
            <a:r>
              <a:rPr lang="en-GB" sz="3200" dirty="0" smtClean="0"/>
              <a:t>Si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r>
              <a:rPr lang="ru-RU" sz="3200" dirty="0" smtClean="0"/>
              <a:t> при</a:t>
            </a:r>
            <a:r>
              <a:rPr lang="en-US" sz="3200" dirty="0" smtClean="0"/>
              <a:t> </a:t>
            </a:r>
            <a:r>
              <a:rPr lang="ru-RU" sz="3200" dirty="0" smtClean="0"/>
              <a:t>комнатной температуре.</a:t>
            </a:r>
            <a:r>
              <a:rPr lang="en-US" sz="3200" dirty="0" smtClean="0"/>
              <a:t> </a:t>
            </a:r>
            <a:r>
              <a:rPr lang="ru-RU" sz="3200" dirty="0" smtClean="0"/>
              <a:t>И</a:t>
            </a:r>
            <a:r>
              <a:rPr lang="en-US" sz="3200" dirty="0" err="1" smtClean="0"/>
              <a:t>онн</a:t>
            </a:r>
            <a:r>
              <a:rPr lang="ru-RU" sz="3200" dirty="0" err="1" smtClean="0"/>
              <a:t>ый</a:t>
            </a:r>
            <a:r>
              <a:rPr lang="en-US" sz="3200" dirty="0" smtClean="0"/>
              <a:t> </a:t>
            </a:r>
            <a:r>
              <a:rPr lang="en-US" sz="3200" dirty="0" err="1" smtClean="0"/>
              <a:t>пуч</a:t>
            </a:r>
            <a:r>
              <a:rPr lang="ru-RU" sz="3200" dirty="0" err="1" smtClean="0"/>
              <a:t>ок</a:t>
            </a:r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baseline="-25000" dirty="0"/>
              <a:t>60</a:t>
            </a:r>
            <a:r>
              <a:rPr lang="en-US" sz="3200" dirty="0"/>
              <a:t> </a:t>
            </a:r>
            <a:r>
              <a:rPr lang="ru-RU" sz="3200" dirty="0" smtClean="0"/>
              <a:t>генерировался</a:t>
            </a:r>
            <a:r>
              <a:rPr lang="en-US" sz="3200" dirty="0" smtClean="0"/>
              <a:t> </a:t>
            </a:r>
            <a:r>
              <a:rPr lang="en-US" sz="3200" dirty="0" err="1" smtClean="0"/>
              <a:t>ионн</a:t>
            </a:r>
            <a:r>
              <a:rPr lang="ru-RU" sz="3200" dirty="0" err="1" smtClean="0"/>
              <a:t>ым</a:t>
            </a:r>
            <a:r>
              <a:rPr lang="en-US" sz="3200" dirty="0" smtClean="0"/>
              <a:t> </a:t>
            </a:r>
            <a:r>
              <a:rPr lang="en-US" sz="3200" dirty="0" err="1" smtClean="0"/>
              <a:t>источник</a:t>
            </a:r>
            <a:r>
              <a:rPr lang="ru-RU" sz="3200" dirty="0" smtClean="0"/>
              <a:t>ом</a:t>
            </a:r>
            <a:r>
              <a:rPr lang="en-US" sz="3200" dirty="0" smtClean="0"/>
              <a:t> </a:t>
            </a:r>
            <a:r>
              <a:rPr lang="en-US" sz="3200" dirty="0"/>
              <a:t>с </a:t>
            </a:r>
            <a:r>
              <a:rPr lang="en-US" sz="3200" dirty="0" err="1"/>
              <a:t>седловидным</a:t>
            </a:r>
            <a:r>
              <a:rPr lang="en-US" sz="3200" dirty="0"/>
              <a:t> </a:t>
            </a:r>
            <a:r>
              <a:rPr lang="en-US" sz="3200" dirty="0" err="1"/>
              <a:t>электрическим</a:t>
            </a:r>
            <a:r>
              <a:rPr lang="en-US" sz="3200" dirty="0"/>
              <a:t> </a:t>
            </a:r>
            <a:r>
              <a:rPr lang="en-US" sz="3200" dirty="0" err="1" smtClean="0"/>
              <a:t>полем</a:t>
            </a:r>
            <a:r>
              <a:rPr lang="ru-RU" sz="3200" dirty="0" smtClean="0"/>
              <a:t> (</a:t>
            </a:r>
            <a:r>
              <a:rPr lang="en-US" sz="3200" dirty="0" err="1" smtClean="0"/>
              <a:t>ускоряюще</a:t>
            </a:r>
            <a:r>
              <a:rPr lang="ru-RU" sz="3200" dirty="0" smtClean="0"/>
              <a:t>е</a:t>
            </a:r>
            <a:r>
              <a:rPr lang="en-US" sz="3200" dirty="0" smtClean="0"/>
              <a:t> </a:t>
            </a:r>
            <a:r>
              <a:rPr lang="en-US" sz="3200" dirty="0" err="1" smtClean="0"/>
              <a:t>напряжени</a:t>
            </a:r>
            <a:r>
              <a:rPr lang="ru-RU" sz="3200" dirty="0" smtClean="0"/>
              <a:t>е</a:t>
            </a:r>
            <a:r>
              <a:rPr lang="en-US" sz="3200" dirty="0" smtClean="0"/>
              <a:t> </a:t>
            </a:r>
            <a:r>
              <a:rPr lang="en-US" sz="3200" dirty="0"/>
              <a:t>6</a:t>
            </a:r>
            <a:r>
              <a:rPr lang="ru-RU" sz="3200" dirty="0"/>
              <a:t> </a:t>
            </a:r>
            <a:r>
              <a:rPr lang="en-US" sz="3200" dirty="0" err="1" smtClean="0"/>
              <a:t>кВ</a:t>
            </a:r>
            <a:r>
              <a:rPr lang="ru-RU" sz="3200" dirty="0" smtClean="0"/>
              <a:t>).</a:t>
            </a:r>
            <a:r>
              <a:rPr lang="en-US" sz="3200" dirty="0" smtClean="0"/>
              <a:t> </a:t>
            </a:r>
            <a:r>
              <a:rPr lang="ru-RU" sz="3200" dirty="0"/>
              <a:t>Для выделения пучка с энергией 5 кэВ использовали </a:t>
            </a:r>
            <a:r>
              <a:rPr lang="ru-RU" sz="3200" dirty="0" smtClean="0"/>
              <a:t>масс-спектрометр. Молекулярный пучок </a:t>
            </a:r>
            <a:r>
              <a:rPr lang="en-GB" sz="3200" dirty="0" smtClean="0"/>
              <a:t>C</a:t>
            </a:r>
            <a:r>
              <a:rPr lang="en-GB" sz="3200" baseline="-25000" dirty="0" smtClean="0"/>
              <a:t>60</a:t>
            </a:r>
            <a:r>
              <a:rPr lang="ru-RU" sz="3200" dirty="0" smtClean="0"/>
              <a:t> </a:t>
            </a:r>
            <a:r>
              <a:rPr lang="ru-RU" sz="3200" dirty="0" smtClean="0"/>
              <a:t>формировался </a:t>
            </a:r>
            <a:r>
              <a:rPr lang="ru-RU" sz="3200" dirty="0" err="1" smtClean="0"/>
              <a:t>эффузионной</a:t>
            </a:r>
            <a:r>
              <a:rPr lang="ru-RU" sz="3200" dirty="0" smtClean="0"/>
              <a:t> ячейкой. Контроль скорости осаждения молекул – кварцевые микровесы. </a:t>
            </a:r>
            <a:r>
              <a:rPr lang="en-US" sz="3200" dirty="0" err="1" smtClean="0"/>
              <a:t>Осаждение</a:t>
            </a:r>
            <a:r>
              <a:rPr lang="en-US" sz="3200" dirty="0" smtClean="0"/>
              <a:t> </a:t>
            </a:r>
            <a:r>
              <a:rPr lang="en-US" sz="3200" dirty="0" err="1"/>
              <a:t>покрытий</a:t>
            </a:r>
            <a:r>
              <a:rPr lang="en-US" sz="3200" dirty="0"/>
              <a:t> </a:t>
            </a:r>
            <a:r>
              <a:rPr lang="en-US" sz="3200" dirty="0" err="1"/>
              <a:t>производилось</a:t>
            </a:r>
            <a:r>
              <a:rPr lang="en-US" sz="3200" dirty="0"/>
              <a:t> в </a:t>
            </a:r>
            <a:r>
              <a:rPr lang="en-US" sz="3200" dirty="0" err="1"/>
              <a:t>оригинальной</a:t>
            </a:r>
            <a:r>
              <a:rPr lang="en-US" sz="3200" dirty="0"/>
              <a:t> </a:t>
            </a:r>
            <a:r>
              <a:rPr lang="en-US" sz="3200" dirty="0" err="1"/>
              <a:t>вакуумной</a:t>
            </a:r>
            <a:r>
              <a:rPr lang="en-US" sz="3200" dirty="0"/>
              <a:t> </a:t>
            </a:r>
            <a:r>
              <a:rPr lang="en-US" sz="3200" dirty="0" err="1"/>
              <a:t>установке</a:t>
            </a:r>
            <a:r>
              <a:rPr lang="en-US" sz="3200" dirty="0"/>
              <a:t> с </a:t>
            </a:r>
            <a:r>
              <a:rPr lang="en-US" sz="3200" dirty="0" err="1"/>
              <a:t>гетероионной</a:t>
            </a:r>
            <a:r>
              <a:rPr lang="en-US" sz="3200" dirty="0"/>
              <a:t> </a:t>
            </a:r>
            <a:r>
              <a:rPr lang="en-US" sz="3200" dirty="0" err="1"/>
              <a:t>безмаслянной</a:t>
            </a:r>
            <a:r>
              <a:rPr lang="en-US" sz="3200" dirty="0"/>
              <a:t> </a:t>
            </a:r>
            <a:r>
              <a:rPr lang="en-US" sz="3200" dirty="0" err="1"/>
              <a:t>откачкой</a:t>
            </a:r>
            <a:r>
              <a:rPr lang="en-US" sz="3200" dirty="0"/>
              <a:t> и </a:t>
            </a:r>
            <a:r>
              <a:rPr lang="en-US" sz="3200" dirty="0" err="1"/>
              <a:t>базовым</a:t>
            </a:r>
            <a:r>
              <a:rPr lang="en-US" sz="3200" dirty="0"/>
              <a:t> </a:t>
            </a:r>
            <a:r>
              <a:rPr lang="en-US" sz="3200" dirty="0" err="1"/>
              <a:t>давлением</a:t>
            </a:r>
            <a:r>
              <a:rPr lang="en-US" sz="3200" dirty="0"/>
              <a:t> 5*10</a:t>
            </a:r>
            <a:r>
              <a:rPr lang="en-US" sz="3200" baseline="30000" dirty="0"/>
              <a:t>-6</a:t>
            </a:r>
            <a:r>
              <a:rPr lang="en-US" sz="3200" dirty="0"/>
              <a:t> </a:t>
            </a:r>
            <a:r>
              <a:rPr lang="en-US" sz="3200" dirty="0" err="1" smtClean="0"/>
              <a:t>Па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9" name="Скругленный прямоугольник 1">
            <a:extLst>
              <a:ext uri="{FF2B5EF4-FFF2-40B4-BE49-F238E27FC236}">
                <a16:creationId xmlns:a16="http://schemas.microsoft.com/office/drawing/2014/main" xmlns="" id="{7D3BCBE1-B2FA-4364-A0F7-230A16BF6E47}"/>
              </a:ext>
            </a:extLst>
          </p:cNvPr>
          <p:cNvSpPr/>
          <p:nvPr/>
        </p:nvSpPr>
        <p:spPr>
          <a:xfrm>
            <a:off x="0" y="26654078"/>
            <a:ext cx="21104940" cy="2879139"/>
          </a:xfrm>
          <a:custGeom>
            <a:avLst/>
            <a:gdLst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0 w 21091999"/>
              <a:gd name="connsiteY0" fmla="*/ 1988951 h 11933468"/>
              <a:gd name="connsiteX1" fmla="*/ 1988951 w 21091999"/>
              <a:gd name="connsiteY1" fmla="*/ 0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988951 h 11933468"/>
              <a:gd name="connsiteX0" fmla="*/ 41 w 21092040"/>
              <a:gd name="connsiteY0" fmla="*/ 1988951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988951 h 11933468"/>
              <a:gd name="connsiteX0" fmla="*/ 41 w 21092040"/>
              <a:gd name="connsiteY0" fmla="*/ 1242993 h 11933468"/>
              <a:gd name="connsiteX1" fmla="*/ 1074592 w 21092040"/>
              <a:gd name="connsiteY1" fmla="*/ 24063 h 11933468"/>
              <a:gd name="connsiteX2" fmla="*/ 19103089 w 21092040"/>
              <a:gd name="connsiteY2" fmla="*/ 0 h 11933468"/>
              <a:gd name="connsiteX3" fmla="*/ 21092040 w 21092040"/>
              <a:gd name="connsiteY3" fmla="*/ 1988951 h 11933468"/>
              <a:gd name="connsiteX4" fmla="*/ 21092040 w 21092040"/>
              <a:gd name="connsiteY4" fmla="*/ 9944517 h 11933468"/>
              <a:gd name="connsiteX5" fmla="*/ 19103089 w 21092040"/>
              <a:gd name="connsiteY5" fmla="*/ 11933468 h 11933468"/>
              <a:gd name="connsiteX6" fmla="*/ 1988992 w 21092040"/>
              <a:gd name="connsiteY6" fmla="*/ 11933468 h 11933468"/>
              <a:gd name="connsiteX7" fmla="*/ 41 w 21092040"/>
              <a:gd name="connsiteY7" fmla="*/ 9944517 h 11933468"/>
              <a:gd name="connsiteX8" fmla="*/ 41 w 21092040"/>
              <a:gd name="connsiteY8" fmla="*/ 1242993 h 11933468"/>
              <a:gd name="connsiteX0" fmla="*/ 0 w 21091999"/>
              <a:gd name="connsiteY0" fmla="*/ 1242993 h 11933468"/>
              <a:gd name="connsiteX1" fmla="*/ 1122677 w 21091999"/>
              <a:gd name="connsiteY1" fmla="*/ 72189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091999"/>
              <a:gd name="connsiteY0" fmla="*/ 1242993 h 11933468"/>
              <a:gd name="connsiteX1" fmla="*/ 1194867 w 21091999"/>
              <a:gd name="connsiteY1" fmla="*/ 48126 h 11933468"/>
              <a:gd name="connsiteX2" fmla="*/ 19103048 w 21091999"/>
              <a:gd name="connsiteY2" fmla="*/ 0 h 11933468"/>
              <a:gd name="connsiteX3" fmla="*/ 21091999 w 21091999"/>
              <a:gd name="connsiteY3" fmla="*/ 1988951 h 11933468"/>
              <a:gd name="connsiteX4" fmla="*/ 21091999 w 21091999"/>
              <a:gd name="connsiteY4" fmla="*/ 9944517 h 11933468"/>
              <a:gd name="connsiteX5" fmla="*/ 19103048 w 21091999"/>
              <a:gd name="connsiteY5" fmla="*/ 11933468 h 11933468"/>
              <a:gd name="connsiteX6" fmla="*/ 1988951 w 21091999"/>
              <a:gd name="connsiteY6" fmla="*/ 11933468 h 11933468"/>
              <a:gd name="connsiteX7" fmla="*/ 0 w 21091999"/>
              <a:gd name="connsiteY7" fmla="*/ 9944517 h 11933468"/>
              <a:gd name="connsiteX8" fmla="*/ 0 w 21091999"/>
              <a:gd name="connsiteY8" fmla="*/ 1242993 h 11933468"/>
              <a:gd name="connsiteX0" fmla="*/ 0 w 21104940"/>
              <a:gd name="connsiteY0" fmla="*/ 1194867 h 11885342"/>
              <a:gd name="connsiteX1" fmla="*/ 1194867 w 21104940"/>
              <a:gd name="connsiteY1" fmla="*/ 0 h 11885342"/>
              <a:gd name="connsiteX2" fmla="*/ 20185890 w 21104940"/>
              <a:gd name="connsiteY2" fmla="*/ 0 h 11885342"/>
              <a:gd name="connsiteX3" fmla="*/ 21091999 w 21104940"/>
              <a:gd name="connsiteY3" fmla="*/ 1940825 h 11885342"/>
              <a:gd name="connsiteX4" fmla="*/ 21091999 w 21104940"/>
              <a:gd name="connsiteY4" fmla="*/ 9896391 h 11885342"/>
              <a:gd name="connsiteX5" fmla="*/ 19103048 w 21104940"/>
              <a:gd name="connsiteY5" fmla="*/ 11885342 h 11885342"/>
              <a:gd name="connsiteX6" fmla="*/ 1988951 w 21104940"/>
              <a:gd name="connsiteY6" fmla="*/ 11885342 h 11885342"/>
              <a:gd name="connsiteX7" fmla="*/ 0 w 21104940"/>
              <a:gd name="connsiteY7" fmla="*/ 9896391 h 11885342"/>
              <a:gd name="connsiteX8" fmla="*/ 0 w 21104940"/>
              <a:gd name="connsiteY8" fmla="*/ 1194867 h 11885342"/>
              <a:gd name="connsiteX0" fmla="*/ 0 w 21104940"/>
              <a:gd name="connsiteY0" fmla="*/ 1194867 h 11886310"/>
              <a:gd name="connsiteX1" fmla="*/ 1194867 w 21104940"/>
              <a:gd name="connsiteY1" fmla="*/ 0 h 11886310"/>
              <a:gd name="connsiteX2" fmla="*/ 20185890 w 21104940"/>
              <a:gd name="connsiteY2" fmla="*/ 0 h 11886310"/>
              <a:gd name="connsiteX3" fmla="*/ 21091999 w 21104940"/>
              <a:gd name="connsiteY3" fmla="*/ 1940825 h 11886310"/>
              <a:gd name="connsiteX4" fmla="*/ 21091999 w 21104940"/>
              <a:gd name="connsiteY4" fmla="*/ 9896391 h 11886310"/>
              <a:gd name="connsiteX5" fmla="*/ 19103048 w 21104940"/>
              <a:gd name="connsiteY5" fmla="*/ 11885342 h 11886310"/>
              <a:gd name="connsiteX6" fmla="*/ 1988951 w 21104940"/>
              <a:gd name="connsiteY6" fmla="*/ 11885342 h 11886310"/>
              <a:gd name="connsiteX7" fmla="*/ 0 w 21104940"/>
              <a:gd name="connsiteY7" fmla="*/ 10858917 h 11886310"/>
              <a:gd name="connsiteX8" fmla="*/ 0 w 21104940"/>
              <a:gd name="connsiteY8" fmla="*/ 1194867 h 11886310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103048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1999 w 21104940"/>
              <a:gd name="connsiteY4" fmla="*/ 9896391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  <a:gd name="connsiteX0" fmla="*/ 0 w 21104940"/>
              <a:gd name="connsiteY0" fmla="*/ 1194867 h 11909714"/>
              <a:gd name="connsiteX1" fmla="*/ 1194867 w 21104940"/>
              <a:gd name="connsiteY1" fmla="*/ 0 h 11909714"/>
              <a:gd name="connsiteX2" fmla="*/ 20185890 w 21104940"/>
              <a:gd name="connsiteY2" fmla="*/ 0 h 11909714"/>
              <a:gd name="connsiteX3" fmla="*/ 21091999 w 21104940"/>
              <a:gd name="connsiteY3" fmla="*/ 1940825 h 11909714"/>
              <a:gd name="connsiteX4" fmla="*/ 21092000 w 21104940"/>
              <a:gd name="connsiteY4" fmla="*/ 10329528 h 11909714"/>
              <a:gd name="connsiteX5" fmla="*/ 19945259 w 21104940"/>
              <a:gd name="connsiteY5" fmla="*/ 11885342 h 11909714"/>
              <a:gd name="connsiteX6" fmla="*/ 1507688 w 21104940"/>
              <a:gd name="connsiteY6" fmla="*/ 11909405 h 11909714"/>
              <a:gd name="connsiteX7" fmla="*/ 0 w 21104940"/>
              <a:gd name="connsiteY7" fmla="*/ 10858917 h 11909714"/>
              <a:gd name="connsiteX8" fmla="*/ 0 w 21104940"/>
              <a:gd name="connsiteY8" fmla="*/ 1194867 h 1190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4940" h="11909714">
                <a:moveTo>
                  <a:pt x="0" y="1194867"/>
                </a:moveTo>
                <a:cubicBezTo>
                  <a:pt x="0" y="96400"/>
                  <a:pt x="96400" y="0"/>
                  <a:pt x="1194867" y="0"/>
                </a:cubicBezTo>
                <a:lnTo>
                  <a:pt x="20185890" y="0"/>
                </a:lnTo>
                <a:cubicBezTo>
                  <a:pt x="21284357" y="0"/>
                  <a:pt x="21091999" y="842358"/>
                  <a:pt x="21091999" y="1940825"/>
                </a:cubicBezTo>
                <a:cubicBezTo>
                  <a:pt x="21091999" y="4737059"/>
                  <a:pt x="21092000" y="7533294"/>
                  <a:pt x="21092000" y="10329528"/>
                </a:cubicBezTo>
                <a:cubicBezTo>
                  <a:pt x="21092000" y="11427995"/>
                  <a:pt x="21043726" y="11885342"/>
                  <a:pt x="19945259" y="11885342"/>
                </a:cubicBezTo>
                <a:lnTo>
                  <a:pt x="1507688" y="11909405"/>
                </a:lnTo>
                <a:cubicBezTo>
                  <a:pt x="409221" y="11909405"/>
                  <a:pt x="0" y="11957384"/>
                  <a:pt x="0" y="10858917"/>
                </a:cubicBezTo>
                <a:lnTo>
                  <a:pt x="0" y="1194867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92075" defTabSz="350838" eaLnBrk="1" hangingPunct="1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  <a:tab pos="7897813" algn="l"/>
                <a:tab pos="8464550" algn="l"/>
                <a:tab pos="9028113" algn="l"/>
                <a:tab pos="9591675" algn="l"/>
                <a:tab pos="10155238" algn="l"/>
                <a:tab pos="10720388" algn="l"/>
                <a:tab pos="11285538" algn="l"/>
                <a:tab pos="11849100" algn="l"/>
                <a:tab pos="12412663" algn="l"/>
                <a:tab pos="12977813" algn="l"/>
                <a:tab pos="13541375" algn="l"/>
                <a:tab pos="14104938" algn="l"/>
                <a:tab pos="14670088" algn="l"/>
                <a:tab pos="15233650" algn="l"/>
                <a:tab pos="15798800" algn="l"/>
                <a:tab pos="16362363" algn="l"/>
                <a:tab pos="16925925" algn="l"/>
                <a:tab pos="17489488" algn="l"/>
                <a:tab pos="18056225" algn="l"/>
                <a:tab pos="18619788" algn="l"/>
              </a:tabLst>
              <a:defRPr/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" name="Rectangle 145"/>
          <p:cNvSpPr>
            <a:spLocks noChangeArrowheads="1"/>
          </p:cNvSpPr>
          <p:nvPr/>
        </p:nvSpPr>
        <p:spPr bwMode="auto">
          <a:xfrm>
            <a:off x="251966" y="26738178"/>
            <a:ext cx="2062806" cy="557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975" tIns="31988" rIns="63975" bIns="31988">
            <a:spAutoFit/>
          </a:bodyPr>
          <a:lstStyle/>
          <a:p>
            <a:pPr defTabSz="350838">
              <a:tabLst>
                <a:tab pos="0" algn="l"/>
                <a:tab pos="712788" algn="l"/>
                <a:tab pos="1425575" algn="l"/>
                <a:tab pos="2138363" algn="l"/>
                <a:tab pos="2851150" algn="l"/>
                <a:tab pos="3563938" algn="l"/>
                <a:tab pos="4275138" algn="l"/>
                <a:tab pos="4989513" algn="l"/>
                <a:tab pos="5702300" algn="l"/>
                <a:tab pos="6413500" algn="l"/>
                <a:tab pos="7127875" algn="l"/>
                <a:tab pos="7839075" algn="l"/>
              </a:tabLst>
              <a:defRPr/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32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12" y="26750290"/>
            <a:ext cx="20705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	</a:t>
            </a:r>
            <a:r>
              <a:rPr lang="ru-RU" sz="2800" dirty="0"/>
              <a:t>На спектрах комбинационного рассеяния при уменьшении толщины слоя полимера менее 10 </a:t>
            </a:r>
            <a:r>
              <a:rPr lang="ru-RU" sz="2800" dirty="0" err="1"/>
              <a:t>нм</a:t>
            </a:r>
            <a:r>
              <a:rPr lang="ru-RU" sz="2800" dirty="0"/>
              <a:t> не обнаружено пиков от молекулярного фуллерена</a:t>
            </a:r>
            <a:r>
              <a:rPr lang="ru-RU" sz="2800" dirty="0" smtClean="0"/>
              <a:t>. При </a:t>
            </a:r>
            <a:r>
              <a:rPr lang="ru-RU" sz="2800" dirty="0"/>
              <a:t>облучении 10 </a:t>
            </a:r>
            <a:r>
              <a:rPr lang="ru-RU" sz="2800" dirty="0" err="1"/>
              <a:t>нм</a:t>
            </a:r>
            <a:r>
              <a:rPr lang="ru-RU" sz="2800" dirty="0"/>
              <a:t> пленки молекулярного C60 ионами фуллерена с энергией </a:t>
            </a:r>
            <a:r>
              <a:rPr lang="ru-RU" sz="2800" dirty="0" smtClean="0"/>
              <a:t>5 кэВ </a:t>
            </a:r>
            <a:r>
              <a:rPr lang="ru-RU" sz="2800" dirty="0"/>
              <a:t>происходит разрушение молекул с образованием покрытия с содержанием </a:t>
            </a:r>
            <a:r>
              <a:rPr lang="ru-RU" sz="2800" i="1" dirty="0"/>
              <a:t>sp</a:t>
            </a:r>
            <a:r>
              <a:rPr lang="ru-RU" sz="2800" i="1" baseline="30000" dirty="0"/>
              <a:t>3</a:t>
            </a:r>
            <a:r>
              <a:rPr lang="ru-RU" sz="2800" dirty="0"/>
              <a:t>  свыше 50%</a:t>
            </a:r>
          </a:p>
          <a:p>
            <a:r>
              <a:rPr lang="ru-RU" sz="2800" dirty="0" smtClean="0"/>
              <a:t>Таким </a:t>
            </a:r>
            <a:r>
              <a:rPr lang="ru-RU" sz="2800" dirty="0"/>
              <a:t>образом, в этом случае многослойная структура АП-полимер преобразуется в структуру АП-</a:t>
            </a:r>
            <a:r>
              <a:rPr lang="ru-RU" sz="2800" dirty="0" err="1"/>
              <a:t>нанографит</a:t>
            </a:r>
            <a:r>
              <a:rPr lang="ru-RU" sz="2800" dirty="0" smtClean="0"/>
              <a:t>.</a:t>
            </a:r>
            <a:r>
              <a:rPr lang="ru-RU" sz="2800" dirty="0"/>
              <a:t> При  больших толщина молекулярного  слоя  (20 </a:t>
            </a:r>
            <a:r>
              <a:rPr lang="ru-RU" sz="2800" dirty="0" err="1"/>
              <a:t>нм</a:t>
            </a:r>
            <a:r>
              <a:rPr lang="ru-RU" sz="2800" dirty="0"/>
              <a:t>) остаются неразрушенные молекулы фуллерена и на поверхности фуллерена растет </a:t>
            </a:r>
            <a:r>
              <a:rPr lang="ru-RU" sz="2800" dirty="0" err="1"/>
              <a:t>алмазоподобная</a:t>
            </a:r>
            <a:r>
              <a:rPr lang="ru-RU" sz="2800" dirty="0"/>
              <a:t> пленка. 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952" y="8620891"/>
            <a:ext cx="7119095" cy="536696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2" y="16494102"/>
            <a:ext cx="3058622" cy="316752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77" y="16540096"/>
            <a:ext cx="3058210" cy="312153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5" y="16407839"/>
            <a:ext cx="1851340" cy="178103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13" y="16394079"/>
            <a:ext cx="1944373" cy="1851729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3" y="21370347"/>
            <a:ext cx="3036651" cy="314388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23" y="21336011"/>
            <a:ext cx="2208536" cy="2098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4267" y="19951731"/>
            <a:ext cx="362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Пленка молекулярного фуллерена </a:t>
            </a:r>
            <a:r>
              <a:rPr lang="ru-RU" sz="2000" dirty="0" smtClean="0"/>
              <a:t>C60 (10 </a:t>
            </a:r>
            <a:r>
              <a:rPr lang="ru-RU" sz="2000" dirty="0" err="1" smtClean="0"/>
              <a:t>нм</a:t>
            </a:r>
            <a:r>
              <a:rPr lang="ru-RU" sz="2000" dirty="0" smtClean="0"/>
              <a:t>) </a:t>
            </a:r>
            <a:r>
              <a:rPr lang="ru-RU" sz="2000" dirty="0"/>
              <a:t>до облучения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8847" y="15644043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ПЭМ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7214" y="20105619"/>
            <a:ext cx="4216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Доза облучения 9*10</a:t>
            </a:r>
            <a:r>
              <a:rPr lang="ru-RU" sz="2000" baseline="30000" dirty="0"/>
              <a:t>14</a:t>
            </a:r>
            <a:r>
              <a:rPr lang="ru-RU" sz="2000" dirty="0"/>
              <a:t> C</a:t>
            </a:r>
            <a:r>
              <a:rPr lang="ru-RU" sz="2000" baseline="-25000" dirty="0"/>
              <a:t>60</a:t>
            </a:r>
            <a:r>
              <a:rPr lang="ru-RU" sz="2000" baseline="30000" dirty="0"/>
              <a:t>+/</a:t>
            </a:r>
            <a:r>
              <a:rPr lang="ru-RU" sz="2000" dirty="0"/>
              <a:t>см2. Доза соотв. DLC 4нм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702" y="25293115"/>
            <a:ext cx="5945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Пленка полученная из пучка ионов </a:t>
            </a:r>
            <a:r>
              <a:rPr lang="ru-RU" sz="2000" dirty="0" smtClean="0"/>
              <a:t>C60 с энергией 5 кэВ на комнатную температуру</a:t>
            </a:r>
            <a:endParaRPr lang="ru-RU" sz="2000" dirty="0"/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03" y="16167263"/>
            <a:ext cx="10526257" cy="625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09029" y="15644043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40519" y="20257430"/>
            <a:ext cx="4360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Молекулярный фуллерен C60 до облучения (sp2  C60 - 284,9 эВ)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831741" y="17113290"/>
            <a:ext cx="4250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Доза облучения 9*10</a:t>
            </a:r>
            <a:r>
              <a:rPr lang="ru-RU" sz="2000" baseline="30000" dirty="0"/>
              <a:t>14</a:t>
            </a:r>
            <a:r>
              <a:rPr lang="ru-RU" sz="2000" dirty="0"/>
              <a:t> C</a:t>
            </a:r>
            <a:r>
              <a:rPr lang="ru-RU" sz="2000" baseline="-25000" dirty="0"/>
              <a:t>60</a:t>
            </a:r>
            <a:r>
              <a:rPr lang="ru-RU" sz="2000" baseline="30000" dirty="0"/>
              <a:t>+</a:t>
            </a:r>
            <a:r>
              <a:rPr lang="ru-RU" sz="2000" dirty="0"/>
              <a:t>/см2. Доза соотв. DLC 4нм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41672" y="15428019"/>
            <a:ext cx="120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РФЭС</a:t>
            </a:r>
            <a:endParaRPr lang="ru-RU" sz="2800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47" y="22141169"/>
            <a:ext cx="6460694" cy="451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426005" y="21681764"/>
            <a:ext cx="489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Комбинационное рассеяние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9669</TotalTime>
  <Words>321</Words>
  <Application>Microsoft Office PowerPoint</Application>
  <PresentationFormat>Произвольный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Vladimir</cp:lastModifiedBy>
  <cp:revision>395</cp:revision>
  <dcterms:created xsi:type="dcterms:W3CDTF">2013-04-09T16:41:10Z</dcterms:created>
  <dcterms:modified xsi:type="dcterms:W3CDTF">2022-05-23T17:23:47Z</dcterms:modified>
</cp:coreProperties>
</file>