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48" d="100"/>
          <a:sy n="48" d="100"/>
        </p:scale>
        <p:origin x="192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737584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40446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354698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6072563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629139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214581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995377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161235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112026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2903343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B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1702033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D66DD-7CDA-433A-A760-8B987467C0F7}" type="datetimeFigureOut">
              <a:rPr lang="ru-BY" smtClean="0"/>
              <a:t>22.05.2022</a:t>
            </a:fld>
            <a:endParaRPr lang="ru-B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B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20A82-59AF-4294-AE22-C95942616F5F}" type="slidenum">
              <a:rPr lang="ru-BY" smtClean="0"/>
              <a:t>‹#›</a:t>
            </a:fld>
            <a:endParaRPr lang="ru-BY"/>
          </a:p>
        </p:txBody>
      </p:sp>
    </p:spTree>
    <p:extLst>
      <p:ext uri="{BB962C8B-B14F-4D97-AF65-F5344CB8AC3E}">
        <p14:creationId xmlns:p14="http://schemas.microsoft.com/office/powerpoint/2010/main" val="382108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09E1E28-4CA8-459F-9C87-7F0CB6D82BED}"/>
              </a:ext>
            </a:extLst>
          </p:cNvPr>
          <p:cNvSpPr txBox="1"/>
          <p:nvPr/>
        </p:nvSpPr>
        <p:spPr>
          <a:xfrm>
            <a:off x="900339" y="963540"/>
            <a:ext cx="19768229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И СТРУКТУРА КОМПОЗИТА НА ОСНОВЕ КАРБИДА КРЕМНИЯ, ОБЛУЧЕННОГО ИОНАМИ КРИПТОНА</a:t>
            </a:r>
          </a:p>
          <a:p>
            <a:pPr algn="ctr"/>
            <a:endParaRPr lang="ru-RU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В.М. Холод</a:t>
            </a:r>
            <a:r>
              <a:rPr lang="ru-RU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В.В. Углов</a:t>
            </a:r>
            <a:r>
              <a:rPr lang="ru-RU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П.С. Гринчук</a:t>
            </a:r>
            <a:r>
              <a:rPr lang="ru-RU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М.В. Кияшко</a:t>
            </a:r>
            <a:r>
              <a:rPr lang="ru-RU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С.В. Злоцкий</a:t>
            </a:r>
            <a:r>
              <a:rPr lang="ru-RU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И.А. Иванов</a:t>
            </a:r>
            <a:r>
              <a:rPr lang="ru-RU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3,4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А.Л. Козловский</a:t>
            </a:r>
            <a:r>
              <a:rPr lang="ru-RU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М.В. Здоровец</a:t>
            </a:r>
            <a:r>
              <a:rPr lang="ru-RU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3,4</a:t>
            </a:r>
            <a:r>
              <a:rPr lang="ru-RU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BY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Белорусский государственный университет, Минск, Беларусь (</a:t>
            </a:r>
            <a:r>
              <a:rPr lang="en-US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uglov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bsu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valentinakholad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@</a:t>
            </a:r>
            <a:r>
              <a:rPr lang="en-US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BY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тепло- и </a:t>
            </a:r>
            <a:r>
              <a:rPr lang="ru-RU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массообмена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им. А.В. Лыкова Национальной академии наук Беларуси, Минск, Беларусь</a:t>
            </a:r>
            <a:endParaRPr lang="ru-BY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им. Л.Н. Гумилева, </a:t>
            </a:r>
            <a:r>
              <a:rPr lang="ru-RU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-Султан, Казахстан </a:t>
            </a:r>
            <a:endParaRPr lang="ru-BY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500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ядерной физики, </a:t>
            </a:r>
            <a:r>
              <a:rPr lang="ru-RU" sz="25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Нур</a:t>
            </a:r>
            <a:r>
              <a:rPr lang="ru-RU" sz="25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-Султан, Казахстан</a:t>
            </a:r>
            <a:endParaRPr lang="ru-BY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AutoShape 7517">
            <a:extLst>
              <a:ext uri="{FF2B5EF4-FFF2-40B4-BE49-F238E27FC236}">
                <a16:creationId xmlns:a16="http://schemas.microsoft.com/office/drawing/2014/main" id="{2949506C-9CF2-4ECF-B27F-F6CC84CB43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8338" y="520701"/>
            <a:ext cx="20232233" cy="4496878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129442" tIns="64721" rIns="129442" bIns="64721" anchor="ctr"/>
          <a:lstStyle>
            <a:lvl1pPr defTabSz="1293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293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293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293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2938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293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293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293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2938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fr-FR" altLang="ru-RU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E9871EB-CCCA-4D38-B8BB-DDF5E9F66B28}"/>
              </a:ext>
            </a:extLst>
          </p:cNvPr>
          <p:cNvSpPr txBox="1"/>
          <p:nvPr/>
        </p:nvSpPr>
        <p:spPr>
          <a:xfrm>
            <a:off x="10905" y="5165443"/>
            <a:ext cx="7842030" cy="52322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Введение</a:t>
            </a:r>
          </a:p>
          <a:p>
            <a:pPr algn="ctr"/>
            <a:endParaRPr lang="ru-RU" sz="3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Благодаря своей широкой запрещенной зоны, высокой теплопроводности, хорошей стабильности, высокой прочности и радиационной стойкости карбид кремния является перспективным материалом для использования в качестве конструктивных элементов в термоядерных реакторах, реакторах деления и газоохлаждаемых реакторах деления, а также в захоронениях радиоактивных ядерных отходов [1]. Следовательно исследование структурно-фазового состояния и характера эволюции дефектов в карбиде кремния после облучения актуальной задачей.</a:t>
            </a:r>
            <a:endParaRPr lang="ru-BY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4A2341-1CA6-4E14-87CE-305A98CC05E2}"/>
              </a:ext>
            </a:extLst>
          </p:cNvPr>
          <p:cNvSpPr txBox="1"/>
          <p:nvPr/>
        </p:nvSpPr>
        <p:spPr>
          <a:xfrm>
            <a:off x="8114250" y="5056411"/>
            <a:ext cx="13203197" cy="2231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Материалы и методы исследования</a:t>
            </a:r>
          </a:p>
          <a:p>
            <a:pPr algn="ctr"/>
            <a:endParaRPr lang="ru-RU" sz="3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Образцы: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Были приготовлены в Институте тепло- и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массообмена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им. А.В. Лыкова (Минск, Беларусь).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Размеры зерен: крупная марка М50 - 50 мкм и мелкая марка М5 - 5 мкм.</a:t>
            </a:r>
            <a:endParaRPr lang="ru-BY" sz="23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059F603A-BF84-421C-A896-73FE5A7E02D9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4250" y="7333597"/>
            <a:ext cx="7842030" cy="2846225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BE01A2A0-4C44-4F4B-B56E-BAB0025E96D3}"/>
              </a:ext>
            </a:extLst>
          </p:cNvPr>
          <p:cNvSpPr txBox="1"/>
          <p:nvPr/>
        </p:nvSpPr>
        <p:spPr>
          <a:xfrm>
            <a:off x="15956280" y="7146901"/>
            <a:ext cx="5427345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Методы исследования: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Рентгеноструктурный анализ (РСА).</a:t>
            </a:r>
          </a:p>
          <a:p>
            <a:pPr lvl="0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Комбинационной рассеяние света (КРС)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Сканирующая электронная микроскопия (СЭМ).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Облучение: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Интегральные дозы облучения составили: 1×10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1×10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5×10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ионов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(280 кэВ)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5211F496-694C-4A8F-B71E-86ADFD5F9ED4}"/>
              </a:ext>
            </a:extLst>
          </p:cNvPr>
          <p:cNvCxnSpPr>
            <a:cxnSpLocks/>
          </p:cNvCxnSpPr>
          <p:nvPr/>
        </p:nvCxnSpPr>
        <p:spPr>
          <a:xfrm>
            <a:off x="7680960" y="5165443"/>
            <a:ext cx="0" cy="52592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047771B5-C9F1-4F8B-B594-DCBBC9919521}"/>
              </a:ext>
            </a:extLst>
          </p:cNvPr>
          <p:cNvCxnSpPr/>
          <p:nvPr/>
        </p:nvCxnSpPr>
        <p:spPr>
          <a:xfrm>
            <a:off x="10905" y="10424721"/>
            <a:ext cx="213727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Прямоугольник 24">
            <a:extLst>
              <a:ext uri="{FF2B5EF4-FFF2-40B4-BE49-F238E27FC236}">
                <a16:creationId xmlns:a16="http://schemas.microsoft.com/office/drawing/2014/main" id="{3604CAC2-0A29-43AF-916C-18CE1F98DC8A}"/>
              </a:ext>
            </a:extLst>
          </p:cNvPr>
          <p:cNvSpPr/>
          <p:nvPr/>
        </p:nvSpPr>
        <p:spPr>
          <a:xfrm>
            <a:off x="124350" y="10572586"/>
            <a:ext cx="10309861" cy="540714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pic>
        <p:nvPicPr>
          <p:cNvPr id="26" name="Рисунок 25">
            <a:extLst>
              <a:ext uri="{FF2B5EF4-FFF2-40B4-BE49-F238E27FC236}">
                <a16:creationId xmlns:a16="http://schemas.microsoft.com/office/drawing/2014/main" id="{BD51152F-C6EE-4DF4-A45F-CE8C210B3E3F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280211" y="11195898"/>
            <a:ext cx="3194510" cy="2506644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BD6393E7-B52C-4A9E-AA6F-FF7833EF123B}"/>
              </a:ext>
            </a:extLst>
          </p:cNvPr>
          <p:cNvSpPr txBox="1"/>
          <p:nvPr/>
        </p:nvSpPr>
        <p:spPr>
          <a:xfrm>
            <a:off x="2762982" y="10463356"/>
            <a:ext cx="503259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Моделирование в </a:t>
            </a:r>
            <a:r>
              <a:rPr lang="en-US"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SRIM</a:t>
            </a:r>
            <a:endParaRPr lang="ru-BY" sz="3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8" name="Рисунок 27">
            <a:extLst>
              <a:ext uri="{FF2B5EF4-FFF2-40B4-BE49-F238E27FC236}">
                <a16:creationId xmlns:a16="http://schemas.microsoft.com/office/drawing/2014/main" id="{CEF253B2-0D73-40DC-AB3F-E6E656410FD7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3630582" y="11203528"/>
            <a:ext cx="3194510" cy="2504501"/>
          </a:xfrm>
          <a:prstGeom prst="rect">
            <a:avLst/>
          </a:prstGeom>
        </p:spPr>
      </p:pic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19C9A22F-D389-4FDC-AE6E-9490E9E11A95}"/>
              </a:ext>
            </a:extLst>
          </p:cNvPr>
          <p:cNvPicPr/>
          <p:nvPr/>
        </p:nvPicPr>
        <p:blipFill>
          <a:blip r:embed="rId5"/>
          <a:stretch>
            <a:fillRect/>
          </a:stretch>
        </p:blipFill>
        <p:spPr>
          <a:xfrm>
            <a:off x="6980953" y="11200183"/>
            <a:ext cx="2980839" cy="2502358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DC87A5CF-6097-43EF-BEEC-81964A4C69F8}"/>
              </a:ext>
            </a:extLst>
          </p:cNvPr>
          <p:cNvSpPr txBox="1"/>
          <p:nvPr/>
        </p:nvSpPr>
        <p:spPr>
          <a:xfrm>
            <a:off x="168524" y="13861320"/>
            <a:ext cx="1030986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проективный пробег ионов 157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Максимумом повреждений на глубине 165-175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нм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Наибольшие значение смещений составляет: 0.03 сна для дозы 1×10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0.3 сна для дозы 1×10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15 сна для дозы 5×10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Концентрация имплантированных ионов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превышает 1%. 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AD4831DC-8BF7-44DF-AF49-1D99DE726126}"/>
              </a:ext>
            </a:extLst>
          </p:cNvPr>
          <p:cNvSpPr/>
          <p:nvPr/>
        </p:nvSpPr>
        <p:spPr>
          <a:xfrm>
            <a:off x="10590072" y="10572587"/>
            <a:ext cx="10454894" cy="721603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B4F9DFC-4B81-4FBB-9BF3-FA46BBC48E2D}"/>
              </a:ext>
            </a:extLst>
          </p:cNvPr>
          <p:cNvSpPr txBox="1"/>
          <p:nvPr/>
        </p:nvSpPr>
        <p:spPr>
          <a:xfrm>
            <a:off x="12700992" y="10642107"/>
            <a:ext cx="6233053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Рентгеноструктурный анализ</a:t>
            </a:r>
            <a:endParaRPr lang="ru-BY" sz="3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4" name="Рисунок 33">
            <a:extLst>
              <a:ext uri="{FF2B5EF4-FFF2-40B4-BE49-F238E27FC236}">
                <a16:creationId xmlns:a16="http://schemas.microsoft.com/office/drawing/2014/main" id="{CA0B0120-5E37-410A-9C1A-DFFB50F42ABD}"/>
              </a:ext>
            </a:extLst>
          </p:cNvPr>
          <p:cNvPicPr/>
          <p:nvPr/>
        </p:nvPicPr>
        <p:blipFill>
          <a:blip r:embed="rId6"/>
          <a:stretch>
            <a:fillRect/>
          </a:stretch>
        </p:blipFill>
        <p:spPr>
          <a:xfrm>
            <a:off x="12256416" y="11261858"/>
            <a:ext cx="7399727" cy="448472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id="{DB289708-A752-48B7-810A-5427C35B0AD8}"/>
              </a:ext>
            </a:extLst>
          </p:cNvPr>
          <p:cNvSpPr txBox="1"/>
          <p:nvPr/>
        </p:nvSpPr>
        <p:spPr>
          <a:xfrm>
            <a:off x="10709820" y="15690901"/>
            <a:ext cx="1030986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Многофазная система: 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SiC-6H – гексагональная (P63mc) сингония, 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кубическая (Fd-3m) сингония,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SiC-15R – тригональная (R3m) сингония 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Основной фазой является SiC-6H (около 80 %), содержание фазы SiC-15R – около 20 %,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менее 5 %. 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F5DAAFA2-6F4D-4EEA-B44C-26FB40A7ACA6}"/>
              </a:ext>
            </a:extLst>
          </p:cNvPr>
          <p:cNvSpPr txBox="1"/>
          <p:nvPr/>
        </p:nvSpPr>
        <p:spPr>
          <a:xfrm>
            <a:off x="10691812" y="24125765"/>
            <a:ext cx="10454894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Уменьшается интенсивность и происходит уширение пиков с увеличением дозы, обусловленное разупорядочением кристаллической структуры, формированием и накоплением радиационных дефектов в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При дозе 5×10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см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 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отсутствуют пики первого порядка колебаний, что связано с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аморфизации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поверхностного слоя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SiC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08FA40BC-85DF-4738-AB90-DD1D7723B2D6}"/>
              </a:ext>
            </a:extLst>
          </p:cNvPr>
          <p:cNvSpPr/>
          <p:nvPr/>
        </p:nvSpPr>
        <p:spPr>
          <a:xfrm>
            <a:off x="72906" y="16234248"/>
            <a:ext cx="10309861" cy="540714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19AC69EB-DD01-40BE-B9E9-41DC0D877C79}"/>
              </a:ext>
            </a:extLst>
          </p:cNvPr>
          <p:cNvSpPr txBox="1"/>
          <p:nvPr/>
        </p:nvSpPr>
        <p:spPr>
          <a:xfrm>
            <a:off x="3843771" y="16192668"/>
            <a:ext cx="276813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Деформация</a:t>
            </a:r>
            <a:endParaRPr lang="ru-BY" sz="3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168DDEB-C370-4E46-932B-5C1AB038FEA8}"/>
              </a:ext>
            </a:extLst>
          </p:cNvPr>
          <p:cNvSpPr txBox="1"/>
          <p:nvPr/>
        </p:nvSpPr>
        <p:spPr>
          <a:xfrm>
            <a:off x="507127" y="20487227"/>
            <a:ext cx="1002347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увеличении дозы относительное изменение параметра </a:t>
            </a: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решетки уменьшается, параметра</a:t>
            </a:r>
            <a:r>
              <a:rPr lang="ru-RU" sz="2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увеличивается. Такое изменение кристаллической решетки происходит в следствии радиационного роста. 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7918035A-E5E5-45E0-A51C-05E68FAD8EED}"/>
              </a:ext>
            </a:extLst>
          </p:cNvPr>
          <p:cNvSpPr/>
          <p:nvPr/>
        </p:nvSpPr>
        <p:spPr>
          <a:xfrm>
            <a:off x="72905" y="21939051"/>
            <a:ext cx="10309861" cy="798468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822EB86-A113-4FC6-9397-91142D06D9A6}"/>
              </a:ext>
            </a:extLst>
          </p:cNvPr>
          <p:cNvSpPr txBox="1"/>
          <p:nvPr/>
        </p:nvSpPr>
        <p:spPr>
          <a:xfrm>
            <a:off x="4609717" y="22012168"/>
            <a:ext cx="123623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СЭМ</a:t>
            </a:r>
            <a:endParaRPr lang="ru-BY" sz="3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9" name="Объект 4">
            <a:extLst>
              <a:ext uri="{FF2B5EF4-FFF2-40B4-BE49-F238E27FC236}">
                <a16:creationId xmlns:a16="http://schemas.microsoft.com/office/drawing/2014/main" id="{61F5F203-114E-4BE7-8268-3319F64E6AD9}"/>
              </a:ext>
            </a:extLst>
          </p:cNvPr>
          <p:cNvPicPr/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31" y="22717372"/>
            <a:ext cx="8958331" cy="5621712"/>
          </a:xfrm>
          <a:prstGeom prst="rect">
            <a:avLst/>
          </a:prstGeom>
        </p:spPr>
      </p:pic>
      <p:sp>
        <p:nvSpPr>
          <p:cNvPr id="52" name="TextBox 51">
            <a:extLst>
              <a:ext uri="{FF2B5EF4-FFF2-40B4-BE49-F238E27FC236}">
                <a16:creationId xmlns:a16="http://schemas.microsoft.com/office/drawing/2014/main" id="{7F394DCB-48BF-420A-9A77-F4DE5ADE4D04}"/>
              </a:ext>
            </a:extLst>
          </p:cNvPr>
          <p:cNvSpPr txBox="1"/>
          <p:nvPr/>
        </p:nvSpPr>
        <p:spPr>
          <a:xfrm>
            <a:off x="668338" y="28488749"/>
            <a:ext cx="971442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FF0000"/>
              </a:buClr>
              <a:buFont typeface="Courier New" panose="02070309020205020404" pitchFamily="49" charset="0"/>
              <a:buChar char="o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дозе 1×10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наблюдается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зеренная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структура, но при дальнейшем увеличении дозы происходит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аморфизация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приповерхностного слоя.</a:t>
            </a:r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F26402A3-2AE3-4DBD-A69E-A2C484FDC5BE}"/>
              </a:ext>
            </a:extLst>
          </p:cNvPr>
          <p:cNvSpPr/>
          <p:nvPr/>
        </p:nvSpPr>
        <p:spPr>
          <a:xfrm>
            <a:off x="10619295" y="26327610"/>
            <a:ext cx="10454894" cy="3351159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4018BB0A-2C86-4148-8A11-7A50F2F0D1D5}"/>
              </a:ext>
            </a:extLst>
          </p:cNvPr>
          <p:cNvSpPr txBox="1"/>
          <p:nvPr/>
        </p:nvSpPr>
        <p:spPr>
          <a:xfrm>
            <a:off x="14522244" y="26305240"/>
            <a:ext cx="2648995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Заключение</a:t>
            </a:r>
            <a:endParaRPr lang="ru-BY" sz="3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675025B-0406-476E-89D7-3DFAFE02E6EA}"/>
              </a:ext>
            </a:extLst>
          </p:cNvPr>
          <p:cNvSpPr txBox="1"/>
          <p:nvPr/>
        </p:nvSpPr>
        <p:spPr>
          <a:xfrm>
            <a:off x="10590072" y="27184578"/>
            <a:ext cx="10309862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облучении карбида кремния ионами 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(энергия 280 кэВ и дозами до 5×10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см</a:t>
            </a:r>
            <a:r>
              <a:rPr lang="ru-RU" sz="2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-2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происходит радиационной рост, характерный для гексагонального типа кристаллической решетки;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Облучение приводит в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аморфизации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приповерхностного слоя;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полученных данных и рассчитанных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гглубин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зондирования, можно предположить, что толщина аморфного слоя составляет 0,5-1 мкм.</a:t>
            </a:r>
          </a:p>
          <a:p>
            <a:endParaRPr lang="ru-BY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DFCFDF9-D0C3-408F-A956-1F9ADC854F5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3945" y="16893970"/>
            <a:ext cx="4646446" cy="3494970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DF7AD85D-2C40-4C62-8358-2199796B607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279280" y="16865190"/>
            <a:ext cx="4725769" cy="3552531"/>
          </a:xfrm>
          <a:prstGeom prst="rect">
            <a:avLst/>
          </a:prstGeom>
        </p:spPr>
      </p:pic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D53EAD4E-DE7B-4010-9B84-8F33AEF22720}"/>
              </a:ext>
            </a:extLst>
          </p:cNvPr>
          <p:cNvSpPr/>
          <p:nvPr/>
        </p:nvSpPr>
        <p:spPr>
          <a:xfrm>
            <a:off x="10595367" y="17906893"/>
            <a:ext cx="10478822" cy="8225376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BY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E20ABD2-B20E-4C55-83BA-0C5DF63D4A44}"/>
              </a:ext>
            </a:extLst>
          </p:cNvPr>
          <p:cNvSpPr txBox="1"/>
          <p:nvPr/>
        </p:nvSpPr>
        <p:spPr>
          <a:xfrm>
            <a:off x="15188280" y="17812371"/>
            <a:ext cx="1113446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5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КРС</a:t>
            </a:r>
            <a:endParaRPr lang="ru-BY" sz="35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0" name="Picture 16">
            <a:extLst>
              <a:ext uri="{FF2B5EF4-FFF2-40B4-BE49-F238E27FC236}">
                <a16:creationId xmlns:a16="http://schemas.microsoft.com/office/drawing/2014/main" id="{1EB00C41-AF0E-475D-BE71-4EA0B3FA7054}"/>
              </a:ext>
            </a:extLst>
          </p:cNvPr>
          <p:cNvPicPr/>
          <p:nvPr/>
        </p:nvPicPr>
        <p:blipFill>
          <a:blip r:embed="rId10"/>
          <a:stretch>
            <a:fillRect/>
          </a:stretch>
        </p:blipFill>
        <p:spPr>
          <a:xfrm>
            <a:off x="12429075" y="18443313"/>
            <a:ext cx="7054408" cy="5628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1329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67</TotalTime>
  <Words>516</Words>
  <Application>Microsoft Office PowerPoint</Application>
  <PresentationFormat>Произвольный</PresentationFormat>
  <Paragraphs>43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Courier New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Валентина Холод</dc:creator>
  <cp:lastModifiedBy>Валентина Холод</cp:lastModifiedBy>
  <cp:revision>9</cp:revision>
  <dcterms:created xsi:type="dcterms:W3CDTF">2022-05-21T09:58:00Z</dcterms:created>
  <dcterms:modified xsi:type="dcterms:W3CDTF">2022-05-22T11:32:03Z</dcterms:modified>
</cp:coreProperties>
</file>