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57" r:id="rId4"/>
    <p:sldId id="260" r:id="rId5"/>
    <p:sldId id="272" r:id="rId6"/>
    <p:sldId id="273" r:id="rId7"/>
    <p:sldId id="274" r:id="rId8"/>
    <p:sldId id="275" r:id="rId9"/>
    <p:sldId id="27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2F147-834C-4E44-BC37-63672FB4449E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3DF02-5531-4FAE-966B-527A27CF9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10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3DF02-5531-4FAE-966B-527A27CF972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781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3DF02-5531-4FAE-966B-527A27CF972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781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ulinov.sinp.ms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ulinov.sinp.ms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ulinov.sinp.msu.ru/" TargetMode="External"/><Relationship Id="rId2" Type="http://schemas.openxmlformats.org/officeDocument/2006/relationships/hyperlink" Target="mailto:kalash@mephi.r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ulinov.sinp.ms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ulinov.sinp.ms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ulinov.sinp.msu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ulinov.sinp.msu.ru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ulinov.sinp.msu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ulinov.sinp.msu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ulinov.sinp.msu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ulinov.sinp.msu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41398"/>
            <a:ext cx="6296744" cy="201622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50-я Международная </a:t>
            </a:r>
            <a:r>
              <a:rPr lang="ru-RU" sz="24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Тулиновская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конференция по Физике Взаимодействия Заряженных Частиц с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Кристаллами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132856"/>
            <a:ext cx="9036496" cy="4123707"/>
          </a:xfrm>
        </p:spPr>
        <p:txBody>
          <a:bodyPr>
            <a:normAutofit fontScale="70000" lnSpcReduction="20000"/>
          </a:bodyPr>
          <a:lstStyle/>
          <a:p>
            <a:pPr indent="18034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Явление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модель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атома пониженной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размерности в сопутствующей системе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отсчета</a:t>
            </a:r>
          </a:p>
          <a:p>
            <a:pPr indent="18034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Классическое и квантовое описание эффекта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взаимодополняющие приближения</a:t>
            </a:r>
          </a:p>
          <a:p>
            <a:pPr indent="180340">
              <a:lnSpc>
                <a:spcPct val="115000"/>
              </a:lnSpc>
              <a:spcAft>
                <a:spcPts val="1000"/>
              </a:spcAft>
            </a:pPr>
            <a:endParaRPr lang="ru-RU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Н.П. КАЛАШНИКОВ,  А.С.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ОЛЬЧАК, </a:t>
            </a:r>
          </a:p>
          <a:p>
            <a:pPr indent="180340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НИЯУ МИФИ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15000"/>
              </a:lnSpc>
              <a:spcAft>
                <a:spcPts val="1000"/>
              </a:spcAft>
            </a:pPr>
            <a:endParaRPr lang="ru-RU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Москва, МГУ им М.В. Ломоносова, 25-26 мая 2021</a:t>
            </a:r>
            <a:endParaRPr lang="ru-RU" sz="2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50-я Международная Тулиновская конференция по Физике Взаимодействия Заряженных Частиц с Кристаллами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17" y="260648"/>
            <a:ext cx="1018783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Содержимое 6" descr="logo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116632"/>
            <a:ext cx="98411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55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41398"/>
            <a:ext cx="6296744" cy="201622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4536504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1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Выводы</a:t>
            </a:r>
            <a:endParaRPr lang="ru-RU" sz="2100" dirty="0">
              <a:solidFill>
                <a:srgbClr val="FF0000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</a:rPr>
              <a:t>Спектральные </a:t>
            </a:r>
            <a:r>
              <a:rPr lang="ru-RU" sz="2000" dirty="0">
                <a:solidFill>
                  <a:srgbClr val="000000"/>
                </a:solidFill>
              </a:rPr>
              <a:t>и энергетические характеристики излучения, возникающего при плоскостном и при аксиальном </a:t>
            </a:r>
            <a:r>
              <a:rPr lang="ru-RU" sz="2000" dirty="0" err="1">
                <a:solidFill>
                  <a:srgbClr val="000000"/>
                </a:solidFill>
              </a:rPr>
              <a:t>каналировании</a:t>
            </a:r>
            <a:r>
              <a:rPr lang="ru-RU" sz="2000" dirty="0">
                <a:solidFill>
                  <a:srgbClr val="000000"/>
                </a:solidFill>
              </a:rPr>
              <a:t> в </a:t>
            </a:r>
            <a:r>
              <a:rPr lang="ru-RU" sz="2000" dirty="0" smtClean="0">
                <a:solidFill>
                  <a:srgbClr val="000000"/>
                </a:solidFill>
              </a:rPr>
              <a:t>диапазоне энергий,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&lt; m</a:t>
            </a:r>
            <a:r>
              <a:rPr lang="en-US" sz="2400" i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 10 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ГэВ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ru-RU" sz="2000" dirty="0" smtClean="0">
                <a:solidFill>
                  <a:srgbClr val="000000"/>
                </a:solidFill>
              </a:rPr>
              <a:t>когда в ССО движение </a:t>
            </a:r>
            <a:r>
              <a:rPr lang="ru-RU" sz="2000" dirty="0" err="1" smtClean="0">
                <a:solidFill>
                  <a:srgbClr val="000000"/>
                </a:solidFill>
              </a:rPr>
              <a:t>каналированной</a:t>
            </a:r>
            <a:r>
              <a:rPr lang="ru-RU" sz="2000" dirty="0" smtClean="0">
                <a:solidFill>
                  <a:srgbClr val="000000"/>
                </a:solidFill>
              </a:rPr>
              <a:t> частицы остается нерелятивистским, качественно </a:t>
            </a:r>
            <a:r>
              <a:rPr lang="ru-RU" sz="2000" dirty="0">
                <a:solidFill>
                  <a:srgbClr val="000000"/>
                </a:solidFill>
              </a:rPr>
              <a:t>близки</a:t>
            </a:r>
            <a:endParaRPr lang="ru-RU" sz="2000" dirty="0">
              <a:solidFill>
                <a:srgbClr val="000000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</a:rPr>
              <a:t>Интегральная интенсивность излучения растет пропорционально квадрату полной начальной энергии </a:t>
            </a:r>
            <a:r>
              <a:rPr lang="ru-RU" sz="2000" dirty="0" smtClean="0">
                <a:solidFill>
                  <a:srgbClr val="000000"/>
                </a:solidFill>
              </a:rPr>
              <a:t>электрона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ru-RU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</a:rPr>
              <a:t>При энергиях электронов в несколько ГэВ серия радиационных переходов с верхних связанных уровней </a:t>
            </a:r>
            <a:r>
              <a:rPr lang="ru-RU" sz="2000" dirty="0" err="1">
                <a:solidFill>
                  <a:srgbClr val="000000"/>
                </a:solidFill>
              </a:rPr>
              <a:t>каналированного</a:t>
            </a:r>
            <a:r>
              <a:rPr lang="ru-RU" sz="2000" dirty="0">
                <a:solidFill>
                  <a:srgbClr val="000000"/>
                </a:solidFill>
              </a:rPr>
              <a:t> движения на нижние способна привести к потере энергии, сравнимой с начальной энергией электрона, на монокристалле толщиной в несколько миллиметров </a:t>
            </a:r>
            <a:r>
              <a:rPr lang="ru-RU" sz="2800" dirty="0">
                <a:solidFill>
                  <a:srgbClr val="000000"/>
                </a:solidFill>
              </a:rPr>
              <a:t>(</a:t>
            </a:r>
            <a:r>
              <a:rPr lang="en-US" sz="2800" i="1" dirty="0">
                <a:solidFill>
                  <a:srgbClr val="000000"/>
                </a:solidFill>
              </a:rPr>
              <a:t>l</a:t>
            </a:r>
            <a:r>
              <a:rPr lang="ru-RU" sz="2800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≤ 1 см</a:t>
            </a:r>
            <a:r>
              <a:rPr lang="ru-RU" sz="2000" dirty="0" smtClean="0">
                <a:solidFill>
                  <a:srgbClr val="000000"/>
                </a:solidFill>
              </a:rPr>
              <a:t>)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</a:rPr>
              <a:t>Применение более сложных численных расчетов излучения, не меняя результат качественно, дает уточнения, выходящие за пределы достижимой экспериментальной точности измерений</a:t>
            </a:r>
            <a:endParaRPr lang="ru-RU" sz="2000" dirty="0">
              <a:solidFill>
                <a:srgbClr val="000000"/>
              </a:solidFill>
            </a:endParaRPr>
          </a:p>
          <a:p>
            <a:pPr indent="180340" algn="l">
              <a:lnSpc>
                <a:spcPct val="150000"/>
              </a:lnSpc>
              <a:spcAft>
                <a:spcPts val="0"/>
              </a:spcAft>
            </a:pPr>
            <a:endParaRPr lang="ru-RU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50-я Международная Тулиновская конференция по Физике Взаимодействия Заряженных Частиц с Кристаллами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17" y="260648"/>
            <a:ext cx="1018783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Содержимое 6" descr="logo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116632"/>
            <a:ext cx="98411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87624" y="116632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Явление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модель атома пониженной размерности в сопутствующей системе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отсчета</a:t>
            </a:r>
          </a:p>
          <a:p>
            <a:pPr indent="180340"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Классическое и квантовое описание эффекта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взаимодополняющие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приближения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7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41398"/>
            <a:ext cx="6296744" cy="201622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817" y="1889052"/>
            <a:ext cx="8395647" cy="5212356"/>
          </a:xfrm>
        </p:spPr>
        <p:txBody>
          <a:bodyPr>
            <a:normAutofit/>
          </a:bodyPr>
          <a:lstStyle/>
          <a:p>
            <a:pPr lvl="0">
              <a:spcBef>
                <a:spcPct val="0"/>
              </a:spcBef>
            </a:pPr>
            <a:endParaRPr lang="ru-RU" altLang="ru-RU" sz="4000" b="1" dirty="0" smtClean="0">
              <a:solidFill>
                <a:srgbClr val="FF0000"/>
              </a:solidFill>
            </a:endParaRPr>
          </a:p>
          <a:p>
            <a:pPr lvl="0">
              <a:spcBef>
                <a:spcPct val="0"/>
              </a:spcBef>
            </a:pPr>
            <a:r>
              <a:rPr lang="ru-RU" altLang="ru-RU" sz="4000" b="1" dirty="0" smtClean="0">
                <a:solidFill>
                  <a:srgbClr val="FF0000"/>
                </a:solidFill>
              </a:rPr>
              <a:t>Благодарим </a:t>
            </a:r>
            <a:r>
              <a:rPr lang="ru-RU" altLang="ru-RU" sz="4000" b="1" dirty="0">
                <a:solidFill>
                  <a:srgbClr val="FF0000"/>
                </a:solidFill>
              </a:rPr>
              <a:t>за внимание! </a:t>
            </a:r>
            <a:endParaRPr lang="ru-RU" altLang="ru-RU" sz="4000" b="1" dirty="0" smtClean="0">
              <a:solidFill>
                <a:srgbClr val="FF0000"/>
              </a:solidFill>
            </a:endParaRPr>
          </a:p>
          <a:p>
            <a:pPr lvl="0">
              <a:spcBef>
                <a:spcPct val="0"/>
              </a:spcBef>
            </a:pPr>
            <a:endParaRPr lang="ru-RU" altLang="ru-RU" sz="4000" b="1" dirty="0">
              <a:solidFill>
                <a:srgbClr val="1F497D"/>
              </a:solidFill>
            </a:endParaRPr>
          </a:p>
          <a:p>
            <a:pPr lvl="0">
              <a:spcBef>
                <a:spcPts val="0"/>
              </a:spcBef>
            </a:pPr>
            <a:endParaRPr lang="ru-RU" altLang="ru-RU" sz="2000" b="1" dirty="0">
              <a:solidFill>
                <a:srgbClr val="0070C0"/>
              </a:solidFill>
              <a:hlinkClick r:id="rId2"/>
            </a:endParaRPr>
          </a:p>
          <a:p>
            <a:pPr lvl="0">
              <a:spcBef>
                <a:spcPts val="0"/>
              </a:spcBef>
            </a:pPr>
            <a:endParaRPr lang="ru-RU" altLang="ru-RU" sz="2000" b="1" dirty="0">
              <a:solidFill>
                <a:srgbClr val="0070C0"/>
              </a:solidFill>
              <a:hlinkClick r:id="rId2"/>
            </a:endParaRPr>
          </a:p>
          <a:p>
            <a:pPr lvl="0">
              <a:spcBef>
                <a:spcPts val="0"/>
              </a:spcBef>
            </a:pPr>
            <a:endParaRPr lang="ru-RU" altLang="ru-RU" sz="2000" b="1" dirty="0">
              <a:solidFill>
                <a:srgbClr val="0070C0"/>
              </a:solidFill>
              <a:hlinkClick r:id="rId2"/>
            </a:endParaRPr>
          </a:p>
          <a:p>
            <a:pPr lvl="0">
              <a:spcBef>
                <a:spcPts val="0"/>
              </a:spcBef>
            </a:pPr>
            <a:endParaRPr lang="ru-RU" altLang="ru-RU" sz="2000" b="1" dirty="0">
              <a:solidFill>
                <a:srgbClr val="0070C0"/>
              </a:solidFill>
              <a:hlinkClick r:id="rId2"/>
            </a:endParaRPr>
          </a:p>
          <a:p>
            <a:pPr lvl="0">
              <a:spcBef>
                <a:spcPts val="0"/>
              </a:spcBef>
            </a:pPr>
            <a:endParaRPr lang="ru-RU" altLang="ru-RU" sz="2000" b="1" dirty="0">
              <a:solidFill>
                <a:srgbClr val="0070C0"/>
              </a:solidFill>
              <a:hlinkClick r:id="rId2"/>
            </a:endParaRPr>
          </a:p>
          <a:p>
            <a:pPr lvl="0">
              <a:spcBef>
                <a:spcPts val="0"/>
              </a:spcBef>
            </a:pPr>
            <a:endParaRPr lang="ru-RU" altLang="ru-RU" sz="2000" b="1" dirty="0" smtClean="0">
              <a:solidFill>
                <a:srgbClr val="0070C0"/>
              </a:solidFill>
              <a:hlinkClick r:id="rId2"/>
            </a:endParaRPr>
          </a:p>
          <a:p>
            <a:pPr lvl="0">
              <a:spcBef>
                <a:spcPts val="0"/>
              </a:spcBef>
            </a:pPr>
            <a:r>
              <a:rPr lang="en-US" altLang="ru-RU" sz="2000" b="1" dirty="0" smtClean="0">
                <a:solidFill>
                  <a:srgbClr val="0070C0"/>
                </a:solidFill>
                <a:hlinkClick r:id="rId2"/>
              </a:rPr>
              <a:t>kalash@mephi.ru</a:t>
            </a:r>
            <a:endParaRPr lang="ru-RU" altLang="ru-RU" sz="2000" b="1" dirty="0">
              <a:solidFill>
                <a:srgbClr val="0070C0"/>
              </a:solidFill>
              <a:hlinkClick r:id="rId2"/>
            </a:endParaRPr>
          </a:p>
          <a:p>
            <a:pPr lvl="0">
              <a:spcBef>
                <a:spcPts val="0"/>
              </a:spcBef>
            </a:pPr>
            <a:r>
              <a:rPr lang="en-US" altLang="ru-RU" sz="2000" b="1" dirty="0" smtClean="0">
                <a:solidFill>
                  <a:srgbClr val="0070C0"/>
                </a:solidFill>
                <a:hlinkClick r:id="rId2"/>
              </a:rPr>
              <a:t>ASOlchak@mephi.ru</a:t>
            </a:r>
            <a:endParaRPr lang="ru-RU" altLang="ru-RU" sz="2000" b="1" dirty="0" smtClean="0">
              <a:solidFill>
                <a:srgbClr val="0070C0"/>
              </a:solidFill>
              <a:hlinkClick r:id="rId2"/>
            </a:endParaRPr>
          </a:p>
          <a:p>
            <a:pPr lvl="0"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Москва, МГУ им М.В. Ломоносова, 25-26 мая 2021</a:t>
            </a:r>
            <a:endParaRPr lang="ru-RU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endParaRPr lang="ru-RU" altLang="ru-RU" sz="2000" b="1" dirty="0" smtClean="0">
              <a:solidFill>
                <a:srgbClr val="0070C0"/>
              </a:solidFill>
              <a:hlinkClick r:id="rId2"/>
            </a:endParaRPr>
          </a:p>
          <a:p>
            <a:pPr lvl="0">
              <a:spcBef>
                <a:spcPts val="0"/>
              </a:spcBef>
            </a:pPr>
            <a:endParaRPr lang="ru-RU" altLang="ru-RU" sz="2000" b="1" dirty="0" smtClean="0">
              <a:solidFill>
                <a:srgbClr val="0070C0"/>
              </a:solidFill>
              <a:hlinkClick r:id="rId2"/>
            </a:endParaRPr>
          </a:p>
          <a:p>
            <a:pPr lvl="0">
              <a:spcBef>
                <a:spcPts val="0"/>
              </a:spcBef>
            </a:pPr>
            <a:endParaRPr lang="ru-RU" altLang="ru-RU" sz="2000" b="1" dirty="0">
              <a:solidFill>
                <a:srgbClr val="0070C0"/>
              </a:solidFill>
              <a:hlinkClick r:id="rId2"/>
            </a:endParaRPr>
          </a:p>
          <a:p>
            <a:pPr indent="180340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50-я Международная Тулиновская конференция по Физике Взаимодействия Заряженных Частиц с Кристаллами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17" y="260648"/>
            <a:ext cx="1018783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Содержимое 6" descr="logo1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116632"/>
            <a:ext cx="98411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рукопожатие"/>
          <p:cNvPicPr>
            <a:picLocks noChangeAspect="1" noChangeArrowheads="1"/>
          </p:cNvPicPr>
          <p:nvPr/>
        </p:nvPicPr>
        <p:blipFill>
          <a:blip r:embed="rId6" cstate="print">
            <a:lum bright="18000" contrast="18000"/>
          </a:blip>
          <a:srcRect/>
          <a:stretch>
            <a:fillRect/>
          </a:stretch>
        </p:blipFill>
        <p:spPr bwMode="auto">
          <a:xfrm>
            <a:off x="3252796" y="3332659"/>
            <a:ext cx="2595688" cy="189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Прямоугольник 7"/>
          <p:cNvSpPr/>
          <p:nvPr/>
        </p:nvSpPr>
        <p:spPr>
          <a:xfrm>
            <a:off x="1187624" y="116632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Явление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модель атома пониженной размерности в сопутствующей системе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отсчета</a:t>
            </a:r>
          </a:p>
          <a:p>
            <a:pPr indent="180340"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Классическое и квантовое описание эффекта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взаимодополняющие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приближения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3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599" y="222147"/>
            <a:ext cx="6584775" cy="201622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70621"/>
            <a:ext cx="9008472" cy="4910707"/>
          </a:xfrm>
        </p:spPr>
        <p:txBody>
          <a:bodyPr>
            <a:normAutofit fontScale="92500" lnSpcReduction="20000"/>
          </a:bodyPr>
          <a:lstStyle/>
          <a:p>
            <a:pPr marL="900430" indent="-900430">
              <a:lnSpc>
                <a:spcPct val="150000"/>
              </a:lnSpc>
              <a:spcAft>
                <a:spcPts val="1000"/>
              </a:spcAft>
              <a:tabLst>
                <a:tab pos="900430" algn="l"/>
              </a:tabLst>
            </a:pP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АННОТАЦИЯ</a:t>
            </a:r>
            <a:endParaRPr lang="ru-RU" sz="30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Bef>
                <a:spcPts val="0"/>
              </a:spcBef>
            </a:pPr>
            <a:r>
              <a:rPr lang="ru-RU" sz="1900" dirty="0">
                <a:solidFill>
                  <a:schemeClr val="tx1"/>
                </a:solidFill>
              </a:rPr>
              <a:t>Движение заряженной частицы в режиме </a:t>
            </a:r>
            <a:r>
              <a:rPr lang="ru-RU" sz="1900" dirty="0" err="1">
                <a:solidFill>
                  <a:schemeClr val="tx1"/>
                </a:solidFill>
              </a:rPr>
              <a:t>каналирования</a:t>
            </a:r>
            <a:r>
              <a:rPr lang="ru-RU" sz="1900" dirty="0">
                <a:solidFill>
                  <a:schemeClr val="tx1"/>
                </a:solidFill>
              </a:rPr>
              <a:t> удобно рассматривать в т.н. сопутствующей системе отсчета (ССО), движущейся вдоль направления </a:t>
            </a:r>
            <a:r>
              <a:rPr lang="ru-RU" sz="1900" dirty="0" err="1" smtClean="0">
                <a:solidFill>
                  <a:schemeClr val="tx1"/>
                </a:solidFill>
              </a:rPr>
              <a:t>каналирования</a:t>
            </a:r>
            <a:r>
              <a:rPr lang="ru-RU" sz="1900" dirty="0" smtClean="0">
                <a:solidFill>
                  <a:schemeClr val="tx1"/>
                </a:solidFill>
              </a:rPr>
              <a:t> со </a:t>
            </a:r>
            <a:r>
              <a:rPr lang="ru-RU" sz="1900" dirty="0">
                <a:solidFill>
                  <a:schemeClr val="tx1"/>
                </a:solidFill>
              </a:rPr>
              <a:t>скоростью, равной продольной компоненте скорости </a:t>
            </a:r>
            <a:r>
              <a:rPr lang="ru-RU" sz="1900" dirty="0" err="1">
                <a:solidFill>
                  <a:schemeClr val="tx1"/>
                </a:solidFill>
              </a:rPr>
              <a:t>каналированной</a:t>
            </a:r>
            <a:r>
              <a:rPr lang="ru-RU" sz="1900" dirty="0">
                <a:solidFill>
                  <a:schemeClr val="tx1"/>
                </a:solidFill>
              </a:rPr>
              <a:t> частицы. </a:t>
            </a:r>
            <a:r>
              <a:rPr lang="ru-RU" sz="1900" dirty="0" smtClean="0">
                <a:solidFill>
                  <a:schemeClr val="tx1"/>
                </a:solidFill>
              </a:rPr>
              <a:t> В </a:t>
            </a:r>
            <a:r>
              <a:rPr lang="ru-RU" sz="1900" dirty="0">
                <a:solidFill>
                  <a:schemeClr val="tx1"/>
                </a:solidFill>
              </a:rPr>
              <a:t>такой системе движение частицы финитно и подобно </a:t>
            </a:r>
            <a:r>
              <a:rPr lang="ru-RU" sz="1900" i="1" dirty="0">
                <a:solidFill>
                  <a:schemeClr val="tx1"/>
                </a:solidFill>
              </a:rPr>
              <a:t>колебательному движению </a:t>
            </a:r>
            <a:r>
              <a:rPr lang="ru-RU" sz="1900" dirty="0">
                <a:solidFill>
                  <a:schemeClr val="tx1"/>
                </a:solidFill>
              </a:rPr>
              <a:t>в одномерном потенциале (при плоскостном </a:t>
            </a:r>
            <a:r>
              <a:rPr lang="ru-RU" sz="1900" dirty="0" err="1">
                <a:solidFill>
                  <a:schemeClr val="tx1"/>
                </a:solidFill>
              </a:rPr>
              <a:t>каналировании</a:t>
            </a:r>
            <a:r>
              <a:rPr lang="ru-RU" sz="1900" dirty="0">
                <a:solidFill>
                  <a:schemeClr val="tx1"/>
                </a:solidFill>
              </a:rPr>
              <a:t>) или </a:t>
            </a:r>
            <a:r>
              <a:rPr lang="ru-RU" sz="1900" i="1" dirty="0">
                <a:solidFill>
                  <a:schemeClr val="tx1"/>
                </a:solidFill>
              </a:rPr>
              <a:t>двумерному финитному движению в центральном поле </a:t>
            </a:r>
            <a:r>
              <a:rPr lang="ru-RU" sz="1900" dirty="0">
                <a:solidFill>
                  <a:schemeClr val="tx1"/>
                </a:solidFill>
              </a:rPr>
              <a:t>(при аксиальном </a:t>
            </a:r>
            <a:r>
              <a:rPr lang="ru-RU" sz="1900" dirty="0" err="1">
                <a:solidFill>
                  <a:schemeClr val="tx1"/>
                </a:solidFill>
              </a:rPr>
              <a:t>каналировании</a:t>
            </a:r>
            <a:r>
              <a:rPr lang="ru-RU" sz="1900" dirty="0" smtClean="0">
                <a:solidFill>
                  <a:schemeClr val="tx1"/>
                </a:solidFill>
              </a:rPr>
              <a:t>). – то есть, подобно движению электрона в атоме с пониженной размерностью. </a:t>
            </a:r>
          </a:p>
          <a:p>
            <a:pPr indent="180340" algn="just">
              <a:lnSpc>
                <a:spcPct val="110000"/>
              </a:lnSpc>
              <a:spcBef>
                <a:spcPts val="0"/>
              </a:spcBef>
            </a:pPr>
            <a:r>
              <a:rPr lang="ru-RU" sz="1900" dirty="0" smtClean="0">
                <a:solidFill>
                  <a:schemeClr val="tx1"/>
                </a:solidFill>
              </a:rPr>
              <a:t>Движение электронов </a:t>
            </a:r>
            <a:r>
              <a:rPr lang="ru-RU" sz="1900" dirty="0">
                <a:solidFill>
                  <a:schemeClr val="tx1"/>
                </a:solidFill>
              </a:rPr>
              <a:t>достаточно больших (релятивистских) </a:t>
            </a:r>
            <a:r>
              <a:rPr lang="ru-RU" sz="1900" dirty="0" smtClean="0">
                <a:solidFill>
                  <a:schemeClr val="tx1"/>
                </a:solidFill>
              </a:rPr>
              <a:t>энергий можно </a:t>
            </a:r>
            <a:r>
              <a:rPr lang="ru-RU" sz="1900" dirty="0">
                <a:solidFill>
                  <a:schemeClr val="tx1"/>
                </a:solidFill>
              </a:rPr>
              <a:t>рассматривать как в квантовом, так и в классическом приближении. При классическом рассмотрении удается достаточно просто аналитически рассчитать </a:t>
            </a:r>
            <a:r>
              <a:rPr lang="ru-RU" sz="1900" dirty="0" smtClean="0">
                <a:solidFill>
                  <a:schemeClr val="tx1"/>
                </a:solidFill>
              </a:rPr>
              <a:t>важные </a:t>
            </a:r>
            <a:r>
              <a:rPr lang="ru-RU" sz="1900" dirty="0">
                <a:solidFill>
                  <a:schemeClr val="tx1"/>
                </a:solidFill>
              </a:rPr>
              <a:t>характеристики движения и электромагнитного излучения </a:t>
            </a:r>
            <a:r>
              <a:rPr lang="ru-RU" sz="1900" dirty="0" smtClean="0">
                <a:solidFill>
                  <a:schemeClr val="tx1"/>
                </a:solidFill>
              </a:rPr>
              <a:t>(интенсивность </a:t>
            </a:r>
            <a:r>
              <a:rPr lang="ru-RU" sz="1900" dirty="0">
                <a:solidFill>
                  <a:schemeClr val="tx1"/>
                </a:solidFill>
              </a:rPr>
              <a:t>возникающего электромагнитного излучения, его спектральные </a:t>
            </a:r>
            <a:r>
              <a:rPr lang="ru-RU" sz="1900" dirty="0" smtClean="0">
                <a:solidFill>
                  <a:schemeClr val="tx1"/>
                </a:solidFill>
              </a:rPr>
              <a:t>характеристики, </a:t>
            </a:r>
            <a:r>
              <a:rPr lang="ru-RU" sz="1900" dirty="0">
                <a:solidFill>
                  <a:schemeClr val="tx1"/>
                </a:solidFill>
              </a:rPr>
              <a:t>характерные времена потери энергии электроном. Используя результаты классического расчета, можно оценить характерные времена жизни квантовых </a:t>
            </a:r>
            <a:r>
              <a:rPr lang="ru-RU" sz="1900" dirty="0" err="1">
                <a:solidFill>
                  <a:schemeClr val="tx1"/>
                </a:solidFill>
              </a:rPr>
              <a:t>каналированных</a:t>
            </a:r>
            <a:r>
              <a:rPr lang="ru-RU" sz="1900" dirty="0">
                <a:solidFill>
                  <a:schemeClr val="tx1"/>
                </a:solidFill>
              </a:rPr>
              <a:t> состояний и вероятности </a:t>
            </a:r>
            <a:r>
              <a:rPr lang="ru-RU" sz="1900" dirty="0" smtClean="0">
                <a:solidFill>
                  <a:schemeClr val="tx1"/>
                </a:solidFill>
              </a:rPr>
              <a:t>переходов, что  </a:t>
            </a:r>
            <a:r>
              <a:rPr lang="ru-RU" sz="1900" dirty="0">
                <a:solidFill>
                  <a:schemeClr val="tx1"/>
                </a:solidFill>
              </a:rPr>
              <a:t>между ними, что непосредственно в </a:t>
            </a:r>
            <a:r>
              <a:rPr lang="ru-RU" sz="1900" dirty="0" smtClean="0">
                <a:solidFill>
                  <a:schemeClr val="tx1"/>
                </a:solidFill>
              </a:rPr>
              <a:t>квантовом подходе </a:t>
            </a:r>
            <a:r>
              <a:rPr lang="ru-RU" sz="1900" dirty="0">
                <a:solidFill>
                  <a:schemeClr val="tx1"/>
                </a:solidFill>
              </a:rPr>
              <a:t>удается сделать только численно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9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10000"/>
              </a:lnSpc>
              <a:spcAft>
                <a:spcPts val="1000"/>
              </a:spcAft>
            </a:pPr>
            <a:endParaRPr lang="ru-RU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50-я Международная Тулиновская конференция по Физике Взаимодействия Заряженных Частиц с Кристаллами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6632"/>
            <a:ext cx="1120080" cy="988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Содержимое 6" descr="logo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116632"/>
            <a:ext cx="98411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87624" y="116632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Явление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модель атома пониженной размерности в сопутствующей системе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отсчета</a:t>
            </a:r>
          </a:p>
          <a:p>
            <a:pPr indent="180340"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Классическое и квантовое описание эффекта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взаимодополняющие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приближения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22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599" y="222147"/>
            <a:ext cx="6584775" cy="201622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36" y="1412776"/>
            <a:ext cx="8832984" cy="4359267"/>
          </a:xfrm>
        </p:spPr>
        <p:txBody>
          <a:bodyPr>
            <a:normAutofit/>
          </a:bodyPr>
          <a:lstStyle/>
          <a:p>
            <a:pPr lvl="0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Плоскостное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каналирование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– «одномерный атом»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(1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-атом)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l">
              <a:spcBef>
                <a:spcPts val="0"/>
              </a:spcBef>
            </a:pP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l">
              <a:spcBef>
                <a:spcPts val="0"/>
              </a:spcBef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ССО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каналированные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плоскостном канале частицы совершают финитные колебания между соседними ионными плоскостями (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если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заряжены положительно) или вблизи одной из таких плоскостей (если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заряжены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отрицательно). </a:t>
            </a: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ru-RU" sz="1800" dirty="0">
                <a:solidFill>
                  <a:srgbClr val="000000"/>
                </a:solidFill>
              </a:rPr>
              <a:t>В квантовом приближении, уровни поперечной энергии связанного одномерного движения можно определить из одномерного (в ССО) релятивистского уравнения Шредингера с </a:t>
            </a:r>
            <a:r>
              <a:rPr lang="ru-RU" sz="1800" dirty="0" smtClean="0">
                <a:solidFill>
                  <a:srgbClr val="000000"/>
                </a:solidFill>
              </a:rPr>
              <a:t>усредненным потенциалом </a:t>
            </a:r>
            <a:r>
              <a:rPr lang="en-US" sz="1800" dirty="0" smtClean="0">
                <a:solidFill>
                  <a:srgbClr val="000000"/>
                </a:solidFill>
              </a:rPr>
              <a:t>U</a:t>
            </a:r>
            <a:r>
              <a:rPr lang="ru-RU" sz="1800" dirty="0">
                <a:solidFill>
                  <a:srgbClr val="000000"/>
                </a:solidFill>
              </a:rPr>
              <a:t>(</a:t>
            </a:r>
            <a:r>
              <a:rPr lang="en-US" sz="1800" dirty="0">
                <a:solidFill>
                  <a:srgbClr val="000000"/>
                </a:solidFill>
              </a:rPr>
              <a:t>x</a:t>
            </a:r>
            <a:r>
              <a:rPr lang="ru-RU" sz="1800" dirty="0">
                <a:solidFill>
                  <a:srgbClr val="000000"/>
                </a:solidFill>
              </a:rPr>
              <a:t>), умноженным на Лоренц-фактор:</a:t>
            </a:r>
          </a:p>
          <a:p>
            <a:pPr algn="l"/>
            <a:r>
              <a:rPr lang="ru-RU" sz="1800" i="1" dirty="0" smtClean="0">
                <a:solidFill>
                  <a:srgbClr val="000000"/>
                </a:solidFill>
              </a:rPr>
              <a:t>		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ћс</a:t>
            </a:r>
            <a:r>
              <a:rPr lang="ru-RU" sz="2800" i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8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dx</a:t>
            </a:r>
            <a:r>
              <a:rPr lang="ru-RU" sz="28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28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0	</a:t>
            </a:r>
            <a:r>
              <a:rPr lang="ru-RU" sz="1800" dirty="0">
                <a:solidFill>
                  <a:srgbClr val="000000"/>
                </a:solidFill>
              </a:rPr>
              <a:t>   </a:t>
            </a:r>
            <a:r>
              <a:rPr lang="ru-RU" sz="1800" dirty="0" smtClean="0">
                <a:solidFill>
                  <a:srgbClr val="000000"/>
                </a:solidFill>
              </a:rPr>
              <a:t>  </a:t>
            </a:r>
            <a:r>
              <a:rPr lang="ru-RU" sz="1800" dirty="0">
                <a:solidFill>
                  <a:srgbClr val="000000"/>
                </a:solidFill>
              </a:rPr>
              <a:t>		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l">
              <a:spcBef>
                <a:spcPts val="0"/>
              </a:spcBef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Частица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режиме плоскостного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каналирования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сопутствующей СО = </a:t>
            </a:r>
            <a:r>
              <a:rPr lang="ru-RU" sz="1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модель </a:t>
            </a:r>
            <a:r>
              <a:rPr lang="ru-RU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одномерного </a:t>
            </a:r>
            <a:r>
              <a:rPr lang="ru-RU" sz="1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атома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причем  </a:t>
            </a:r>
            <a:r>
              <a:rPr lang="ru-RU" sz="1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управляемыми </a:t>
            </a:r>
            <a:r>
              <a:rPr lang="ru-RU" sz="1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параметрами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 smtClean="0">
                <a:solidFill>
                  <a:srgbClr val="000000"/>
                </a:solidFill>
              </a:rPr>
              <a:t> – релятивистская энергия </a:t>
            </a:r>
            <a:r>
              <a:rPr lang="ru-RU" sz="1800" dirty="0">
                <a:solidFill>
                  <a:srgbClr val="000000"/>
                </a:solidFill>
              </a:rPr>
              <a:t>э</a:t>
            </a:r>
            <a:r>
              <a:rPr lang="ru-RU" sz="1800" dirty="0" smtClean="0">
                <a:solidFill>
                  <a:srgbClr val="000000"/>
                </a:solidFill>
              </a:rPr>
              <a:t>лектрона, задаваемая экспериментальной установкой)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endParaRPr lang="ru-RU" sz="1800" dirty="0">
              <a:solidFill>
                <a:srgbClr val="000000"/>
              </a:solidFill>
            </a:endParaRPr>
          </a:p>
          <a:p>
            <a:pPr lvl="0"/>
            <a:endParaRPr lang="ru-RU" sz="2800" dirty="0">
              <a:solidFill>
                <a:srgbClr val="000000"/>
              </a:solidFill>
            </a:endParaRPr>
          </a:p>
          <a:p>
            <a:pPr indent="180340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50-я Международная Тулиновская конференция по Физике Взаимодействия Заряженных Частиц с Кристаллами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17" y="260648"/>
            <a:ext cx="1018783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Содержимое 6" descr="logo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116632"/>
            <a:ext cx="98411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59632" y="332657"/>
            <a:ext cx="67687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34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Явление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модель атома пониженной размерности в сопутствующей системе отсчета</a:t>
            </a:r>
          </a:p>
        </p:txBody>
      </p:sp>
    </p:spTree>
    <p:extLst>
      <p:ext uri="{BB962C8B-B14F-4D97-AF65-F5344CB8AC3E}">
        <p14:creationId xmlns:p14="http://schemas.microsoft.com/office/powerpoint/2010/main" val="311879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599" y="222147"/>
            <a:ext cx="6584775" cy="201622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1445997"/>
                <a:ext cx="9036496" cy="4575291"/>
              </a:xfrm>
            </p:spPr>
            <p:txBody>
              <a:bodyPr>
                <a:normAutofit fontScale="25000" lnSpcReduction="20000"/>
              </a:bodyPr>
              <a:lstStyle/>
              <a:p>
                <a:pPr indent="180340">
                  <a:lnSpc>
                    <a:spcPct val="115000"/>
                  </a:lnSpc>
                  <a:spcAft>
                    <a:spcPts val="1000"/>
                  </a:spcAft>
                  <a:tabLst>
                    <a:tab pos="2969895" algn="ctr"/>
                  </a:tabLst>
                </a:pPr>
                <a:r>
                  <a:rPr lang="ru-RU" sz="72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Параболический </a:t>
                </a:r>
                <a:r>
                  <a:rPr lang="ru-RU" sz="7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потенциал</a:t>
                </a:r>
                <a:endParaRPr lang="ru-RU" sz="7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l">
                  <a:lnSpc>
                    <a:spcPct val="120000"/>
                  </a:lnSpc>
                  <a:spcAft>
                    <a:spcPts val="1000"/>
                  </a:spcAft>
                </a:pPr>
                <a:r>
                  <a:rPr lang="ru-RU" sz="6400" dirty="0" smtClean="0">
                    <a:solidFill>
                      <a:schemeClr val="tx1"/>
                    </a:solidFill>
                    <a:effectLst/>
                    <a:latin typeface="Arial Rounded MT Bold" panose="020F07040305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Для положительно заряженных частиц (позитроны) адекватным приближением усредненного потенциала при плоскостном </a:t>
                </a:r>
                <a:r>
                  <a:rPr lang="ru-RU" sz="6400" dirty="0" err="1" smtClean="0">
                    <a:solidFill>
                      <a:schemeClr val="tx1"/>
                    </a:solidFill>
                    <a:effectLst/>
                    <a:latin typeface="Arial Rounded MT Bold" panose="020F07040305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каналировании</a:t>
                </a:r>
                <a:r>
                  <a:rPr lang="ru-RU" sz="6400" dirty="0" smtClean="0">
                    <a:solidFill>
                      <a:schemeClr val="tx1"/>
                    </a:solidFill>
                    <a:effectLst/>
                    <a:latin typeface="Arial Rounded MT Bold" panose="020F07040305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является потенциал </a:t>
                </a:r>
                <a:r>
                  <a:rPr lang="ru-RU" sz="6400" b="1" i="1" dirty="0" smtClean="0">
                    <a:solidFill>
                      <a:schemeClr val="tx1"/>
                    </a:solidFill>
                    <a:effectLst/>
                    <a:latin typeface="Arial Rounded MT Bold" panose="020F07040305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параболический</a:t>
                </a:r>
              </a:p>
              <a:p>
                <a:pPr indent="180340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9600" i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ru-RU" sz="9600" i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96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en-US" sz="9600" i="1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kx</a:t>
                </a:r>
                <a:r>
                  <a:rPr lang="ru-RU" sz="9600" i="1" baseline="30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sz="96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/2 = 4</a:t>
                </a:r>
                <a:r>
                  <a:rPr lang="en-US" sz="96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ru-RU" sz="9600" i="1" baseline="-25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en-US" sz="96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ru-RU" sz="9600" i="1" baseline="30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sz="96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</a:t>
                </a:r>
                <a:r>
                  <a:rPr lang="en-US" sz="96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ru-RU" sz="9600" i="1" baseline="30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sz="96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96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ru-RU" sz="6400" dirty="0">
                    <a:solidFill>
                      <a:schemeClr val="tx1"/>
                    </a:solidFill>
                    <a:latin typeface="Arial Rounded MT Bold" panose="020F07040305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</a:t>
                </a:r>
                <a:r>
                  <a:rPr lang="ru-RU" sz="96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х</a:t>
                </a:r>
                <a:r>
                  <a:rPr lang="ru-RU" sz="8000" b="1" i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&lt;</a:t>
                </a:r>
                <a:r>
                  <a:rPr lang="en-US" sz="80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ru-RU" sz="80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/2, </a:t>
                </a:r>
                <a:endParaRPr lang="ru-RU" sz="8000" b="1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l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8000" i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ru-RU" sz="8000" i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6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 межплоскостное расстояние (постоянная решетки), </a:t>
                </a:r>
                <a:r>
                  <a:rPr lang="en-US" sz="80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ru-RU" sz="8000" i="1" baseline="-25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ru-RU" sz="80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6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глубина усредненного плоскостного </a:t>
                </a:r>
                <a:r>
                  <a:rPr lang="ru-RU" sz="6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потенциала, </a:t>
                </a:r>
                <a:r>
                  <a:rPr lang="ru-RU" sz="6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определяемая параметрами </a:t>
                </a:r>
                <a:r>
                  <a:rPr lang="ru-RU" sz="6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кристалла (</a:t>
                </a:r>
                <a:r>
                  <a:rPr lang="en-US" sz="6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~ </a:t>
                </a:r>
                <a:r>
                  <a:rPr lang="ru-RU" sz="6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20-50 эВ</a:t>
                </a:r>
                <a:r>
                  <a:rPr lang="en-US" sz="6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ru-RU" sz="6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ru-RU" sz="6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</a:t>
                </a:r>
                <a:r>
                  <a:rPr lang="ru-RU" sz="6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6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классическом </a:t>
                </a:r>
                <a:r>
                  <a:rPr lang="ru-RU" sz="6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приближении, частица в </a:t>
                </a:r>
                <a:r>
                  <a:rPr lang="ru-RU" sz="6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параболическом потенциале </a:t>
                </a:r>
                <a:r>
                  <a:rPr lang="ru-RU" sz="6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совершает </a:t>
                </a:r>
                <a:r>
                  <a:rPr lang="ru-RU" sz="6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гармонические колебания с циклической частотой  </a:t>
                </a:r>
                <a14:m>
                  <m:oMath xmlns:m="http://schemas.openxmlformats.org/officeDocument/2006/math">
                    <m:r>
                      <a:rPr lang="ru-RU" sz="8000" b="0" i="0" smtClean="0">
                        <a:solidFill>
                          <a:schemeClr val="tx1"/>
                        </a:solidFill>
                        <a:effectLst/>
                        <a:latin typeface="Cambria Math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sSub>
                      <m:sSubPr>
                        <m:ctrlPr>
                          <a:rPr lang="ru-RU" sz="800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80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ru-RU" sz="80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кл</m:t>
                        </m:r>
                      </m:sub>
                    </m:sSub>
                  </m:oMath>
                </a14:m>
                <a:r>
                  <a:rPr lang="ru-RU" sz="80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80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с</m:t>
                    </m:r>
                    <m:rad>
                      <m:radPr>
                        <m:degHide m:val="on"/>
                        <m:ctrlPr>
                          <a:rPr lang="ru-RU" sz="80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type m:val="skw"/>
                            <m:ctrlPr>
                              <a:rPr lang="ru-RU" sz="8000" i="1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80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ru-RU" sz="80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Е</m:t>
                            </m:r>
                          </m:den>
                        </m:f>
                      </m:e>
                    </m:rad>
                  </m:oMath>
                </a14:m>
                <a:r>
                  <a:rPr lang="ru-RU" sz="80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(2с/</a:t>
                </a:r>
                <a:r>
                  <a:rPr lang="en-US" sz="80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80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)(2</a:t>
                </a:r>
                <a:r>
                  <a:rPr lang="en-US" sz="80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ru-RU" sz="8000" i="1" baseline="-25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80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/Е)</a:t>
                </a:r>
                <a:r>
                  <a:rPr lang="ru-RU" sz="8000" i="1" baseline="30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1/2 </a:t>
                </a:r>
                <a:r>
                  <a:rPr lang="ru-RU" sz="6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6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8000" i="1" dirty="0" smtClean="0">
                    <a:solidFill>
                      <a:schemeClr val="tx1"/>
                    </a:solidFill>
                    <a:latin typeface="Cambria Math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Е </a:t>
                </a:r>
                <a:r>
                  <a:rPr lang="ru-RU" sz="6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sz="6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релятивистская </a:t>
                </a:r>
                <a:r>
                  <a:rPr lang="ru-RU" sz="6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энергия </a:t>
                </a:r>
                <a:r>
                  <a:rPr lang="ru-RU" sz="6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частицы.</a:t>
                </a:r>
              </a:p>
              <a:p>
                <a:pPr indent="180340" algn="l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ru-RU" sz="6400" dirty="0" smtClean="0">
                    <a:solidFill>
                      <a:srgbClr val="000000"/>
                    </a:solidFill>
                  </a:rPr>
                  <a:t>В квантовом подходе частица в параболическом потенциале имеет дискретный спектр энергий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8000" i="1">
                            <a:solidFill>
                              <a:srgbClr val="000000"/>
                            </a:solidFill>
                          </a:rPr>
                        </m:ctrlPr>
                      </m:sSubPr>
                      <m:e>
                        <m:r>
                          <a:rPr lang="ru-RU" sz="8000" i="1">
                            <a:solidFill>
                              <a:srgbClr val="000000"/>
                            </a:solidFill>
                          </a:rPr>
                          <m:t>𝜀</m:t>
                        </m:r>
                      </m:e>
                      <m:sub>
                        <m:r>
                          <a:rPr lang="ru-RU" sz="8000" i="1">
                            <a:solidFill>
                              <a:srgbClr val="000000"/>
                            </a:solidFill>
                          </a:rPr>
                          <m:t>𝑥𝑛</m:t>
                        </m:r>
                      </m:sub>
                    </m:sSub>
                  </m:oMath>
                </a14:m>
                <a:r>
                  <a:rPr lang="ru-RU" sz="8000" i="1" dirty="0">
                    <a:solidFill>
                      <a:srgbClr val="000000"/>
                    </a:solidFill>
                  </a:rPr>
                  <a:t>= 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8000" i="1">
                            <a:solidFill>
                              <a:srgbClr val="000000"/>
                            </a:solidFill>
                          </a:rPr>
                        </m:ctrlPr>
                      </m:sSubPr>
                      <m:e>
                        <m:r>
                          <a:rPr lang="ru-RU" sz="8000" i="1">
                            <a:solidFill>
                              <a:srgbClr val="000000"/>
                            </a:solidFill>
                          </a:rPr>
                          <m:t>𝜔</m:t>
                        </m:r>
                      </m:e>
                      <m:sub>
                        <m:r>
                          <a:rPr lang="ru-RU" sz="8000" i="1">
                            <a:solidFill>
                              <a:srgbClr val="000000"/>
                            </a:solidFill>
                          </a:rPr>
                          <m:t>кл</m:t>
                        </m:r>
                      </m:sub>
                    </m:sSub>
                  </m:oMath>
                </a14:m>
                <a:r>
                  <a:rPr lang="ru-RU" sz="8000" i="1" dirty="0">
                    <a:solidFill>
                      <a:srgbClr val="000000"/>
                    </a:solidFill>
                  </a:rPr>
                  <a:t>(</a:t>
                </a:r>
                <a:r>
                  <a:rPr lang="en-US" sz="8000" i="1" dirty="0">
                    <a:solidFill>
                      <a:srgbClr val="000000"/>
                    </a:solidFill>
                  </a:rPr>
                  <a:t>n</a:t>
                </a:r>
                <a:r>
                  <a:rPr lang="ru-RU" sz="8000" i="1" dirty="0">
                    <a:solidFill>
                      <a:srgbClr val="000000"/>
                    </a:solidFill>
                  </a:rPr>
                  <a:t>+1/2),</a:t>
                </a:r>
                <a:r>
                  <a:rPr lang="ru-RU" sz="8000" dirty="0">
                    <a:solidFill>
                      <a:srgbClr val="000000"/>
                    </a:solidFill>
                  </a:rPr>
                  <a:t> </a:t>
                </a:r>
                <a:r>
                  <a:rPr lang="ru-RU" sz="6400" dirty="0" smtClean="0">
                    <a:solidFill>
                      <a:srgbClr val="000000"/>
                    </a:solidFill>
                  </a:rPr>
                  <a:t>причем переходы </a:t>
                </a:r>
                <a:r>
                  <a:rPr lang="ru-RU" sz="6400" dirty="0">
                    <a:solidFill>
                      <a:srgbClr val="000000"/>
                    </a:solidFill>
                  </a:rPr>
                  <a:t>между соседними уровнями приводят к испусканию фотонов той-же частоты, что и при классическом рассмотрении.  </a:t>
                </a:r>
                <a:endParaRPr lang="ru-RU" sz="6400" dirty="0" smtClean="0">
                  <a:solidFill>
                    <a:srgbClr val="000000"/>
                  </a:solidFill>
                </a:endParaRPr>
              </a:p>
              <a:p>
                <a:pPr indent="180340" algn="l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ru-RU" sz="6400" dirty="0" smtClean="0">
                    <a:solidFill>
                      <a:srgbClr val="000000"/>
                    </a:solidFill>
                  </a:rPr>
                  <a:t>Общее </a:t>
                </a:r>
                <a:r>
                  <a:rPr lang="ru-RU" sz="6400" dirty="0">
                    <a:solidFill>
                      <a:srgbClr val="000000"/>
                    </a:solidFill>
                  </a:rPr>
                  <a:t>число уровней связанного движения в потенциале </a:t>
                </a:r>
                <a:r>
                  <a:rPr lang="ru-RU" sz="6400" dirty="0" smtClean="0">
                    <a:solidFill>
                      <a:srgbClr val="000000"/>
                    </a:solidFill>
                  </a:rPr>
                  <a:t>глубины </a:t>
                </a:r>
                <a:r>
                  <a:rPr lang="en-US" sz="9600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ru-RU" sz="9600" i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ru-RU" sz="9600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5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</a:t>
                </a:r>
                <a:r>
                  <a:rPr lang="ru-RU" sz="5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ru-RU" sz="9600" i="1" dirty="0" smtClean="0">
                  <a:solidFill>
                    <a:srgbClr val="000000"/>
                  </a:solidFill>
                </a:endParaRPr>
              </a:p>
              <a:p>
                <a:pPr indent="180340" algn="l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9600" i="1" smtClean="0">
                            <a:solidFill>
                              <a:srgbClr val="000000"/>
                            </a:solidFill>
                          </a:rPr>
                        </m:ctrlPr>
                      </m:sSubPr>
                      <m:e>
                        <m:r>
                          <a:rPr lang="ru-RU" sz="96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                                        </m:t>
                        </m:r>
                        <m:r>
                          <a:rPr lang="en-US" sz="9600" i="1">
                            <a:solidFill>
                              <a:srgbClr val="000000"/>
                            </a:solidFill>
                          </a:rPr>
                          <m:t>𝑛</m:t>
                        </m:r>
                      </m:e>
                      <m:sub>
                        <m:r>
                          <a:rPr lang="ru-RU" sz="9600" i="1">
                            <a:solidFill>
                              <a:srgbClr val="000000"/>
                            </a:solidFill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ru-RU" sz="96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~ </a:t>
                </a:r>
                <a:r>
                  <a:rPr lang="en-US" sz="96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ru-RU" sz="9600" i="1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:r>
                  <a:rPr lang="ru-RU" sz="96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9600" i="1">
                            <a:solidFill>
                              <a:srgbClr val="000000"/>
                            </a:solidFill>
                          </a:rPr>
                        </m:ctrlPr>
                      </m:sSubPr>
                      <m:e>
                        <m:r>
                          <a:rPr lang="ru-RU" sz="9600" i="1">
                            <a:solidFill>
                              <a:srgbClr val="000000"/>
                            </a:solidFill>
                          </a:rPr>
                          <m:t>𝜔</m:t>
                        </m:r>
                      </m:e>
                      <m:sub>
                        <m:r>
                          <a:rPr lang="ru-RU" sz="9600" i="1">
                            <a:solidFill>
                              <a:srgbClr val="000000"/>
                            </a:solidFill>
                          </a:rPr>
                          <m:t>кл</m:t>
                        </m:r>
                      </m:sub>
                    </m:sSub>
                  </m:oMath>
                </a14:m>
                <a:r>
                  <a:rPr lang="ru-RU" sz="96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96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~ (</a:t>
                </a:r>
                <a:r>
                  <a:rPr lang="en-US" sz="96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EU</a:t>
                </a:r>
                <a:r>
                  <a:rPr lang="ru-RU" sz="9600" i="1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96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/2)</a:t>
                </a:r>
                <a:r>
                  <a:rPr lang="ru-RU" sz="9600" i="1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1/2</a:t>
                </a:r>
                <a:r>
                  <a:rPr lang="ru-RU" sz="96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96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96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/2сℏ), </a:t>
                </a:r>
                <a:endParaRPr lang="ru-RU" sz="96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1445997"/>
                <a:ext cx="9036496" cy="4575291"/>
              </a:xfrm>
              <a:blipFill rotWithShape="1">
                <a:blip r:embed="rId2"/>
                <a:stretch>
                  <a:fillRect l="-337" t="-1065" b="-1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 descr="50-я Международная Тулиновская конференция по Физике Взаимодействия Заряженных Частиц с Кристаллами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17" y="260648"/>
            <a:ext cx="1018783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Содержимое 6" descr="logo1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116632"/>
            <a:ext cx="98411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87624" y="116632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Явление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модель атома пониженной размерности в сопутствующей системе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отсчета</a:t>
            </a:r>
          </a:p>
          <a:p>
            <a:pPr indent="180340"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Классическое и квантовое описание эффекта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взаимодополняющие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приближения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599" y="222147"/>
            <a:ext cx="6584775" cy="201622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1445997"/>
                <a:ext cx="9036496" cy="4575291"/>
              </a:xfrm>
            </p:spPr>
            <p:txBody>
              <a:bodyPr>
                <a:normAutofit fontScale="25000" lnSpcReduction="20000"/>
              </a:bodyPr>
              <a:lstStyle/>
              <a:p>
                <a:pPr indent="180340">
                  <a:lnSpc>
                    <a:spcPct val="115000"/>
                  </a:lnSpc>
                  <a:spcAft>
                    <a:spcPts val="1000"/>
                  </a:spcAft>
                  <a:tabLst>
                    <a:tab pos="2969895" algn="ctr"/>
                  </a:tabLst>
                </a:pPr>
                <a:r>
                  <a:rPr lang="ru-RU" sz="72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Линейный </a:t>
                </a:r>
                <a:r>
                  <a:rPr lang="ru-RU" sz="7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потенциал</a:t>
                </a:r>
                <a:endParaRPr lang="ru-RU" sz="7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l">
                  <a:lnSpc>
                    <a:spcPct val="120000"/>
                  </a:lnSpc>
                  <a:spcAft>
                    <a:spcPts val="1000"/>
                  </a:spcAft>
                </a:pPr>
                <a:r>
                  <a:rPr lang="ru-RU" sz="6400" dirty="0" smtClean="0">
                    <a:solidFill>
                      <a:schemeClr val="tx1"/>
                    </a:solidFill>
                    <a:effectLst/>
                    <a:latin typeface="Arial Rounded MT Bold" panose="020F07040305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Для отрицательно заряженных частиц (электроны) </a:t>
                </a:r>
                <a:r>
                  <a:rPr lang="ru-RU" sz="6400" dirty="0" smtClean="0">
                    <a:solidFill>
                      <a:srgbClr val="000000"/>
                    </a:solidFill>
                  </a:rPr>
                  <a:t>потенциал </a:t>
                </a:r>
                <a:r>
                  <a:rPr lang="ru-RU" sz="6400" dirty="0">
                    <a:solidFill>
                      <a:srgbClr val="000000"/>
                    </a:solidFill>
                  </a:rPr>
                  <a:t>атомной </a:t>
                </a:r>
                <a:r>
                  <a:rPr lang="ru-RU" sz="6400" dirty="0" smtClean="0">
                    <a:solidFill>
                      <a:srgbClr val="000000"/>
                    </a:solidFill>
                  </a:rPr>
                  <a:t>плоскости складывается </a:t>
                </a:r>
                <a:r>
                  <a:rPr lang="ru-RU" sz="6400" dirty="0">
                    <a:solidFill>
                      <a:srgbClr val="000000"/>
                    </a:solidFill>
                  </a:rPr>
                  <a:t>из перекрывающихся потенциалов соседних плоскостей и напоминает </a:t>
                </a:r>
                <a:r>
                  <a:rPr lang="ru-RU" sz="6400" dirty="0" smtClean="0">
                    <a:solidFill>
                      <a:srgbClr val="000000"/>
                    </a:solidFill>
                  </a:rPr>
                  <a:t>ряд перевернутых парабол </a:t>
                </a:r>
                <a:r>
                  <a:rPr lang="ru-RU" sz="6400" dirty="0">
                    <a:solidFill>
                      <a:srgbClr val="000000"/>
                    </a:solidFill>
                  </a:rPr>
                  <a:t>с максимумами между соседними атомными плоскостями</a:t>
                </a:r>
                <a:r>
                  <a:rPr lang="ru-RU" sz="6400" dirty="0" smtClean="0">
                    <a:solidFill>
                      <a:srgbClr val="000000"/>
                    </a:solidFill>
                  </a:rPr>
                  <a:t>. </a:t>
                </a:r>
                <a:r>
                  <a:rPr lang="ru-RU" sz="6400" dirty="0">
                    <a:solidFill>
                      <a:srgbClr val="000000"/>
                    </a:solidFill>
                  </a:rPr>
                  <a:t>Вблизи </a:t>
                </a:r>
                <a:r>
                  <a:rPr lang="ru-RU" sz="6400" dirty="0" smtClean="0">
                    <a:solidFill>
                      <a:srgbClr val="000000"/>
                    </a:solidFill>
                  </a:rPr>
                  <a:t>каждой плоскости потенциал </a:t>
                </a:r>
                <a:r>
                  <a:rPr lang="ru-RU" sz="6400" dirty="0">
                    <a:solidFill>
                      <a:srgbClr val="000000"/>
                    </a:solidFill>
                  </a:rPr>
                  <a:t>меняется почти линейно по мере удаления от </a:t>
                </a:r>
                <a:r>
                  <a:rPr lang="ru-RU" sz="6400" dirty="0" smtClean="0">
                    <a:solidFill>
                      <a:srgbClr val="000000"/>
                    </a:solidFill>
                  </a:rPr>
                  <a:t>плоскости </a:t>
                </a:r>
                <a:r>
                  <a:rPr lang="en-US" sz="9600" i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ru-RU" sz="9600" i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96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ru-RU" sz="96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96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ru-RU" sz="9600" i="1" baseline="-25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96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(1-</a:t>
                </a:r>
                <a:r>
                  <a:rPr lang="en-US" sz="96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en-US" sz="96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x|</a:t>
                </a:r>
                <a:r>
                  <a:rPr lang="ru-RU" sz="96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en-US" sz="96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96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96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6400" dirty="0" smtClean="0">
                    <a:solidFill>
                      <a:schemeClr val="tx1"/>
                    </a:solidFill>
                    <a:latin typeface="Arial Rounded MT Bold" panose="020F07040305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ru-RU" sz="96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х</a:t>
                </a:r>
                <a:r>
                  <a:rPr lang="ru-RU" sz="8000" b="1" i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&lt;</a:t>
                </a:r>
                <a:r>
                  <a:rPr lang="en-US" sz="80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ru-RU" sz="8000" b="1" i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/2</a:t>
                </a:r>
                <a:r>
                  <a:rPr lang="en-US" sz="8000" b="1" i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ru-RU" sz="8000" b="1" i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ru-RU" sz="8000" b="1" i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8000" i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 </a:t>
                </a:r>
                <a:r>
                  <a:rPr lang="ru-RU" sz="6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 </a:t>
                </a:r>
                <a:r>
                  <a:rPr lang="ru-RU" sz="6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параметр</a:t>
                </a:r>
                <a:r>
                  <a:rPr lang="ru-RU" sz="6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определяемый </a:t>
                </a:r>
                <a:r>
                  <a:rPr lang="ru-RU" sz="6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параметрами </a:t>
                </a:r>
                <a:r>
                  <a:rPr lang="ru-RU" sz="6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кристалла (</a:t>
                </a:r>
                <a:r>
                  <a:rPr lang="en-US" sz="6600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 </a:t>
                </a:r>
                <a:r>
                  <a:rPr lang="ru-RU" sz="6600" b="1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&lt;</a:t>
                </a:r>
                <a:r>
                  <a:rPr lang="en-US" sz="6600" b="1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</a:t>
                </a:r>
                <a:r>
                  <a:rPr lang="ru-RU" sz="6600" b="1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/2</a:t>
                </a:r>
                <a:r>
                  <a:rPr lang="ru-RU" sz="6600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6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ru-RU" sz="6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en-US" sz="64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l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ru-RU" sz="6400" dirty="0">
                    <a:solidFill>
                      <a:srgbClr val="000000"/>
                    </a:solidFill>
                  </a:rPr>
                  <a:t>Т</a:t>
                </a:r>
                <a:r>
                  <a:rPr lang="ru-RU" sz="6400" dirty="0" smtClean="0">
                    <a:solidFill>
                      <a:srgbClr val="000000"/>
                    </a:solidFill>
                  </a:rPr>
                  <a:t>очное</a:t>
                </a:r>
                <a:r>
                  <a:rPr lang="ru-RU" sz="6400" dirty="0">
                    <a:solidFill>
                      <a:srgbClr val="000000"/>
                    </a:solidFill>
                  </a:rPr>
                  <a:t>» квантовое решение этой </a:t>
                </a:r>
                <a:r>
                  <a:rPr lang="ru-RU" sz="6400" dirty="0" smtClean="0">
                    <a:solidFill>
                      <a:srgbClr val="000000"/>
                    </a:solidFill>
                  </a:rPr>
                  <a:t>задачи возможно только численно. Полу-классическое правило Бора-Зоммерфельда </a:t>
                </a:r>
                <a:r>
                  <a:rPr lang="ru-RU" sz="6400" dirty="0">
                    <a:solidFill>
                      <a:srgbClr val="000000"/>
                    </a:solidFill>
                  </a:rPr>
                  <a:t>позволяет оценить общее число квантовых уровней связанного движения </a:t>
                </a:r>
                <a:r>
                  <a:rPr lang="ru-RU" sz="6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endParaRPr lang="ru-RU" sz="6400" i="1" dirty="0" smtClean="0">
                  <a:solidFill>
                    <a:srgbClr val="000000"/>
                  </a:solidFill>
                </a:endParaRPr>
              </a:p>
              <a:p>
                <a:pPr indent="180340" algn="l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9600" i="1" smtClean="0">
                            <a:solidFill>
                              <a:srgbClr val="000000"/>
                            </a:solidFill>
                          </a:rPr>
                        </m:ctrlPr>
                      </m:sSubPr>
                      <m:e>
                        <m:r>
                          <a:rPr lang="ru-RU" sz="96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                                        </m:t>
                        </m:r>
                        <m:r>
                          <a:rPr lang="en-US" sz="9600" i="1">
                            <a:solidFill>
                              <a:srgbClr val="000000"/>
                            </a:solidFill>
                          </a:rPr>
                          <m:t>𝑛</m:t>
                        </m:r>
                      </m:e>
                      <m:sub>
                        <m:r>
                          <a:rPr lang="ru-RU" sz="9600" i="1">
                            <a:solidFill>
                              <a:srgbClr val="000000"/>
                            </a:solidFill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ru-RU" sz="96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~ </a:t>
                </a:r>
                <a:r>
                  <a:rPr lang="ru-RU" sz="96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96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EU</a:t>
                </a:r>
                <a:r>
                  <a:rPr lang="ru-RU" sz="9600" i="1" baseline="-25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96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9600" i="1" baseline="30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1/2</a:t>
                </a:r>
                <a:r>
                  <a:rPr lang="ru-RU" sz="96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96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96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ru-RU" sz="9600" i="1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сℏ</a:t>
                </a:r>
                <a:r>
                  <a:rPr lang="ru-RU" sz="96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ru-RU" sz="6400" dirty="0"/>
                  <a:t> </a:t>
                </a:r>
                <a:endParaRPr lang="ru-RU" sz="6400" dirty="0" smtClean="0"/>
              </a:p>
              <a:p>
                <a:pPr indent="180340" algn="l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ru-RU" sz="6400" dirty="0" smtClean="0">
                    <a:solidFill>
                      <a:srgbClr val="000000"/>
                    </a:solidFill>
                  </a:rPr>
                  <a:t>Наблюдаемые экспериментально спектральные характеристики электромагнитного излучения от </a:t>
                </a:r>
                <a:r>
                  <a:rPr lang="ru-RU" sz="6400" dirty="0" err="1" smtClean="0">
                    <a:solidFill>
                      <a:srgbClr val="000000"/>
                    </a:solidFill>
                  </a:rPr>
                  <a:t>каналированных</a:t>
                </a:r>
                <a:r>
                  <a:rPr lang="ru-RU" sz="6400" dirty="0" smtClean="0">
                    <a:solidFill>
                      <a:srgbClr val="000000"/>
                    </a:solidFill>
                  </a:rPr>
                  <a:t> электронов, возникающего при переходах между уровнями поперечного движения  соответствуют оценке межуровневых расстояний для линейного потенциала. Можно ожидать, что </a:t>
                </a:r>
                <a:r>
                  <a:rPr lang="ru-RU" sz="6400" dirty="0">
                    <a:solidFill>
                      <a:srgbClr val="000000"/>
                    </a:solidFill>
                  </a:rPr>
                  <a:t>линейный </a:t>
                </a:r>
                <a:r>
                  <a:rPr lang="ru-RU" sz="6400" dirty="0" smtClean="0">
                    <a:solidFill>
                      <a:srgbClr val="000000"/>
                    </a:solidFill>
                  </a:rPr>
                  <a:t>потенциал позволит получить реалистичную оценку, например, интенсивности электромагнитного излучения. </a:t>
                </a:r>
                <a:endParaRPr lang="ru-RU" sz="64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1445997"/>
                <a:ext cx="9036496" cy="4575291"/>
              </a:xfrm>
              <a:blipFill rotWithShape="1">
                <a:blip r:embed="rId2"/>
                <a:stretch>
                  <a:fillRect l="-337" t="-1065" r="-5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 descr="50-я Международная Тулиновская конференция по Физике Взаимодействия Заряженных Частиц с Кристаллами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17" y="260648"/>
            <a:ext cx="1018783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Содержимое 6" descr="logo1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116632"/>
            <a:ext cx="98411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87624" y="116632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Явление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модель атома пониженной размерности в сопутствующей системе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отсчета</a:t>
            </a:r>
          </a:p>
          <a:p>
            <a:pPr indent="180340"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Классическое и квантовое описание эффекта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взаимодополняющие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приближения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2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599" y="222147"/>
            <a:ext cx="6584775" cy="201622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" y="1196752"/>
            <a:ext cx="9036496" cy="4575291"/>
          </a:xfrm>
        </p:spPr>
        <p:txBody>
          <a:bodyPr>
            <a:normAutofit/>
          </a:bodyPr>
          <a:lstStyle/>
          <a:p>
            <a:pPr indent="180340">
              <a:lnSpc>
                <a:spcPct val="115000"/>
              </a:lnSpc>
              <a:spcAft>
                <a:spcPts val="1000"/>
              </a:spcAft>
              <a:tabLst>
                <a:tab pos="2969895" algn="ctr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интенсивности излучения для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каналированных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электронов 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rgbClr val="000000"/>
                </a:solidFill>
              </a:rPr>
              <a:t>В </a:t>
            </a:r>
            <a:r>
              <a:rPr lang="ru-RU" sz="2000" dirty="0">
                <a:solidFill>
                  <a:srgbClr val="000000"/>
                </a:solidFill>
              </a:rPr>
              <a:t>классической </a:t>
            </a:r>
            <a:r>
              <a:rPr lang="ru-RU" sz="2000" dirty="0" smtClean="0">
                <a:solidFill>
                  <a:srgbClr val="000000"/>
                </a:solidFill>
              </a:rPr>
              <a:t>электродинамике, </a:t>
            </a:r>
            <a:r>
              <a:rPr lang="ru-RU" sz="2000" dirty="0">
                <a:solidFill>
                  <a:srgbClr val="000000"/>
                </a:solidFill>
              </a:rPr>
              <a:t>движущийся с </a:t>
            </a:r>
            <a:r>
              <a:rPr lang="ru-RU" sz="2000" dirty="0" smtClean="0">
                <a:solidFill>
                  <a:srgbClr val="000000"/>
                </a:solidFill>
              </a:rPr>
              <a:t>ускорением 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электрон обязан излучать электромагнитные волны с интенсивностью (в ЛСО): 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ru-RU" sz="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I[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= (2ke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/c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)w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= 2ke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/b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400" i="1" dirty="0" smtClean="0">
                <a:solidFill>
                  <a:srgbClr val="000000"/>
                </a:solidFill>
              </a:rPr>
              <a:t>,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постоянная закона Кулона</a:t>
            </a:r>
            <a:r>
              <a:rPr lang="ru-RU" sz="4000" dirty="0"/>
              <a:t>. </a:t>
            </a:r>
            <a:endParaRPr lang="ru-RU" sz="4000" dirty="0" smtClean="0"/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линейном потенциале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= U</a:t>
            </a:r>
            <a:r>
              <a:rPr lang="en-US" sz="2400" i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постоянно, что позволяет легко оценить время и характерную длину пробега в кристалле, на которой он потеряет поперечную энергию:</a:t>
            </a:r>
          </a:p>
          <a:p>
            <a:pPr algn="l">
              <a:spcBef>
                <a:spcPts val="0"/>
              </a:spcBef>
            </a:pP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l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sz="24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~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i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ru-RU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4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~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Потери полной энергии (суммарная энергия излучения) при этом составит</a:t>
            </a:r>
            <a:r>
              <a:rPr lang="ru-RU" sz="1800" dirty="0" smtClean="0">
                <a:solidFill>
                  <a:srgbClr val="000000"/>
                </a:solidFill>
              </a:rPr>
              <a:t>. 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 ~ (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r>
              <a:rPr lang="ru-RU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4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24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50-я Международная Тулиновская конференция по Физике Взаимодействия Заряженных Частиц с Кристаллами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17" y="260648"/>
            <a:ext cx="1018783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Содержимое 6" descr="logo1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116632"/>
            <a:ext cx="98411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87624" y="116632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Классическое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квантовое описание эффекта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взаимодополняющие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приближения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0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599" y="222147"/>
            <a:ext cx="6584775" cy="201622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36" y="1412776"/>
            <a:ext cx="8832984" cy="4359267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Аксиальное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каналирование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«двумерный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атом»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(2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-атом)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l">
              <a:spcBef>
                <a:spcPts val="0"/>
              </a:spcBef>
            </a:pP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l">
              <a:spcBef>
                <a:spcPts val="0"/>
              </a:spcBef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ССО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движение </a:t>
            </a:r>
            <a:r>
              <a:rPr lang="ru-RU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каналированных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аксиальном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канале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электронов двумерно и финитно. Его главные квантовые параметры – поперечная энергия 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орбитальный момент </a:t>
            </a:r>
            <a:r>
              <a:rPr lang="en-US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те же, что и у электронов в «настоящем» 3-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атоме, но наличие Лоренц-фактора в </a:t>
            </a:r>
            <a:r>
              <a:rPr lang="ru-RU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квадрированном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релятивистском уравнении Шредингера делает параметры </a:t>
            </a:r>
            <a:r>
              <a:rPr lang="ru-RU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пектра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поперечных энергий 2-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атома «управляемыми»:</a:t>
            </a:r>
            <a:r>
              <a:rPr lang="ru-RU" sz="1800" dirty="0" smtClean="0">
                <a:solidFill>
                  <a:srgbClr val="000000"/>
                </a:solidFill>
              </a:rPr>
              <a:t>:</a:t>
            </a:r>
            <a:endParaRPr lang="ru-RU" sz="1800" dirty="0">
              <a:solidFill>
                <a:srgbClr val="000000"/>
              </a:solidFill>
            </a:endParaRPr>
          </a:p>
          <a:p>
            <a:pPr algn="l"/>
            <a:r>
              <a:rPr lang="ru-RU" sz="1800" i="1" dirty="0" smtClean="0">
                <a:solidFill>
                  <a:srgbClr val="000000"/>
                </a:solidFill>
              </a:rPr>
              <a:t>		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ћс</a:t>
            </a:r>
            <a:r>
              <a:rPr lang="ru-RU" sz="2800" i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∆ψ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2800" i="1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i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	</a:t>
            </a:r>
            <a:r>
              <a:rPr lang="ru-RU" sz="1800" dirty="0">
                <a:solidFill>
                  <a:srgbClr val="000000"/>
                </a:solidFill>
              </a:rPr>
              <a:t>   </a:t>
            </a:r>
            <a:r>
              <a:rPr lang="ru-RU" sz="1800" dirty="0" smtClean="0">
                <a:solidFill>
                  <a:srgbClr val="000000"/>
                </a:solidFill>
              </a:rPr>
              <a:t>  </a:t>
            </a:r>
            <a:r>
              <a:rPr lang="ru-RU" sz="1800" dirty="0">
                <a:solidFill>
                  <a:srgbClr val="000000"/>
                </a:solidFill>
              </a:rPr>
              <a:t>		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l">
              <a:spcBef>
                <a:spcPts val="0"/>
              </a:spcBef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Частица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режиме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аксиального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каналирования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сопутствующей СО = </a:t>
            </a:r>
            <a:r>
              <a:rPr lang="ru-RU" sz="1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модель </a:t>
            </a:r>
            <a:r>
              <a:rPr lang="ru-RU" sz="1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двумерного </a:t>
            </a:r>
            <a:r>
              <a:rPr lang="ru-RU" sz="1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атома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причем  </a:t>
            </a:r>
            <a:r>
              <a:rPr lang="ru-RU" sz="1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управляемыми </a:t>
            </a:r>
            <a:r>
              <a:rPr lang="ru-RU" sz="1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параметрами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 smtClean="0">
                <a:solidFill>
                  <a:srgbClr val="000000"/>
                </a:solidFill>
              </a:rPr>
              <a:t> – релятивистская энергия </a:t>
            </a:r>
            <a:r>
              <a:rPr lang="ru-RU" sz="1800" dirty="0">
                <a:solidFill>
                  <a:srgbClr val="000000"/>
                </a:solidFill>
              </a:rPr>
              <a:t>э</a:t>
            </a:r>
            <a:r>
              <a:rPr lang="ru-RU" sz="1800" dirty="0" smtClean="0">
                <a:solidFill>
                  <a:srgbClr val="000000"/>
                </a:solidFill>
              </a:rPr>
              <a:t>лектрона, задаваемая экспериментальной установкой)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endParaRPr lang="ru-RU" sz="1800" dirty="0">
              <a:solidFill>
                <a:srgbClr val="000000"/>
              </a:solidFill>
            </a:endParaRPr>
          </a:p>
          <a:p>
            <a:pPr lvl="0"/>
            <a:endParaRPr lang="ru-RU" sz="2800" dirty="0">
              <a:solidFill>
                <a:srgbClr val="000000"/>
              </a:solidFill>
            </a:endParaRPr>
          </a:p>
          <a:p>
            <a:pPr indent="180340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50-я Международная Тулиновская конференция по Физике Взаимодействия Заряженных Частиц с Кристаллами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17" y="260648"/>
            <a:ext cx="1018783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Содержимое 6" descr="logo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116632"/>
            <a:ext cx="98411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59632" y="332657"/>
            <a:ext cx="67687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34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Явление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модель атома пониженной размерности в сопутствующей системе отсчета</a:t>
            </a:r>
          </a:p>
        </p:txBody>
      </p:sp>
    </p:spTree>
    <p:extLst>
      <p:ext uri="{BB962C8B-B14F-4D97-AF65-F5344CB8AC3E}">
        <p14:creationId xmlns:p14="http://schemas.microsoft.com/office/powerpoint/2010/main" val="40884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599" y="222147"/>
            <a:ext cx="6584775" cy="201622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536" y="1412776"/>
                <a:ext cx="9139464" cy="4359267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ru-RU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Аксиальное </a:t>
                </a:r>
                <a:r>
                  <a:rPr lang="ru-RU" sz="20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каналирование</a:t>
                </a:r>
                <a:r>
                  <a:rPr lang="ru-RU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– </a:t>
                </a:r>
                <a:r>
                  <a:rPr lang="ru-RU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«двумерный </a:t>
                </a:r>
                <a:r>
                  <a:rPr lang="ru-RU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атом»</a:t>
                </a:r>
                <a:r>
                  <a:rPr lang="ru-RU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(2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-атом)</a:t>
                </a:r>
                <a:r>
                  <a:rPr lang="ru-RU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ru-RU" sz="20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180340" algn="l">
                  <a:spcBef>
                    <a:spcPts val="0"/>
                  </a:spcBef>
                </a:pPr>
                <a:endParaRPr lang="ru-RU" sz="18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180340" algn="l">
                  <a:spcBef>
                    <a:spcPts val="0"/>
                  </a:spcBef>
                </a:pPr>
                <a:r>
                  <a:rPr lang="ru-RU" sz="1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 литературе известно много модельных потенциалов, </a:t>
                </a:r>
                <a:r>
                  <a:rPr lang="ru-RU" sz="18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применячвшихися</a:t>
                </a:r>
                <a:r>
                  <a:rPr lang="ru-RU" sz="1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для описания аксиального </a:t>
                </a:r>
                <a:r>
                  <a:rPr lang="ru-RU" sz="18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каналирования</a:t>
                </a:r>
                <a:r>
                  <a:rPr lang="ru-RU" sz="1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начиная от «стандартного потенциала» </a:t>
                </a:r>
                <a:r>
                  <a:rPr lang="ru-RU" sz="18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Линдхарда</a:t>
                </a:r>
                <a:r>
                  <a:rPr lang="ru-RU" sz="1800" dirty="0" smtClean="0">
                    <a:solidFill>
                      <a:srgbClr val="000000"/>
                    </a:solidFill>
                  </a:rPr>
                  <a:t>:</a:t>
                </a:r>
                <a:endParaRPr lang="ru-RU" sz="1800" dirty="0">
                  <a:solidFill>
                    <a:srgbClr val="000000"/>
                  </a:solidFill>
                </a:endParaRPr>
              </a:p>
              <a:p>
                <a:pPr algn="l"/>
                <a:r>
                  <a:rPr lang="en-US" sz="2000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U(ρ)=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0000"/>
                            </a:solidFill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𝒁</m:t>
                        </m:r>
                        <m:sSup>
                          <m:sSupPr>
                            <m:ctrlPr>
                              <a:rPr lang="ru-RU" sz="2000" b="1" i="1">
                                <a:solidFill>
                                  <a:srgbClr val="000000"/>
                                </a:solidFill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den>
                    </m:f>
                  </m:oMath>
                </a14:m>
                <a:r>
                  <a:rPr lang="en-US" sz="2000" b="1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000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ln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2000" b="1" i="1">
                            <a:solidFill>
                              <a:srgbClr val="000000"/>
                            </a:solidFill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000" b="1" i="1">
                                <a:solidFill>
                                  <a:srgbClr val="000000"/>
                                </a:solidFill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  <m:sSubSup>
                              <m:sSubSupPr>
                                <m:ctrlPr>
                                  <a:rPr lang="ru-RU" sz="2000" b="1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20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𝑻</m:t>
                                </m:r>
                                <m:r>
                                  <a:rPr lang="en-US" sz="20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𝑭</m:t>
                                </m:r>
                              </m:sub>
                              <m:sup>
                                <m:r>
                                  <a:rPr lang="en-US" sz="20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bSup>
                          </m:num>
                          <m:den>
                            <m:sSup>
                              <m:sSupPr>
                                <m:ctrlPr>
                                  <a:rPr lang="ru-RU" sz="2000" b="1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𝝆</m:t>
                                </m:r>
                              </m:e>
                              <m:sup>
                                <m:r>
                                  <a:rPr lang="en-US" sz="20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000" b="1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000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000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000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000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 до Кулоновской аппроксимации </a:t>
                </a:r>
                <a:r>
                  <a:rPr lang="en-US" sz="20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U(ρ)=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solidFill>
                              <a:srgbClr val="000000"/>
                            </a:solidFill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</a:rPr>
                          <m:t>𝑍</m:t>
                        </m:r>
                        <m:sSup>
                          <m:sSupPr>
                            <m:ctrlPr>
                              <a:rPr lang="ru-RU" sz="2000" i="1">
                                <a:solidFill>
                                  <a:srgbClr val="000000"/>
                                </a:solidFill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20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ln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2000" i="1">
                            <a:solidFill>
                              <a:srgbClr val="000000"/>
                            </a:solidFill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000" i="1">
                                <a:solidFill>
                                  <a:srgbClr val="000000"/>
                                </a:solidFill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</a:rPr>
                              <m:t>3</m:t>
                            </m:r>
                            <m:sSubSup>
                              <m:sSubSupPr>
                                <m:ctrlPr>
                                  <a:rPr lang="ru-RU" sz="2000" i="1">
                                    <a:solidFill>
                                      <a:srgbClr val="000000"/>
                                    </a:solidFill>
                                  </a:rPr>
                                </m:ctrlPr>
                              </m:sSub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</a:rPr>
                                  <m:t>𝑇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</a:rPr>
                                  <m:t>𝐹</m:t>
                                </m:r>
                              </m:sub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p>
                              <m:sSupPr>
                                <m:ctrlPr>
                                  <a:rPr lang="ru-RU" sz="2000" i="1">
                                    <a:solidFill>
                                      <a:srgbClr val="000000"/>
                                    </a:solidFill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0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+ 1,</a:t>
                </a:r>
                <a:r>
                  <a:rPr lang="ru-RU" sz="1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  <a:endParaRPr lang="ru-RU" sz="1800" dirty="0">
                  <a:solidFill>
                    <a:srgbClr val="000000"/>
                  </a:solidFill>
                </a:endParaRPr>
              </a:p>
              <a:p>
                <a:pPr lvl="0" algn="l"/>
                <a:r>
                  <a:rPr lang="ru-RU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Для простой </a:t>
                </a:r>
                <a:r>
                  <a:rPr lang="ru-RU" sz="1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аналитической оценки интенсивности электромагнитного излучения от аксиально </a:t>
                </a:r>
                <a:r>
                  <a:rPr lang="ru-RU" sz="18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каналированного</a:t>
                </a:r>
                <a:r>
                  <a:rPr lang="ru-RU" sz="1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электрона можно воспользоваться достаточно реалистичной вблизи оси </a:t>
                </a:r>
                <a:r>
                  <a:rPr lang="ru-RU" sz="18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каналирования</a:t>
                </a:r>
                <a:r>
                  <a:rPr lang="ru-RU" sz="1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простой линейной моделью:</a:t>
                </a:r>
              </a:p>
              <a:p>
                <a:pPr algn="l"/>
                <a:r>
                  <a:rPr lang="ru-RU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ru-RU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ru-RU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ru-RU" sz="2400" i="1" baseline="-25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4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(1-</a:t>
                </a:r>
                <a:r>
                  <a:rPr lang="en-US" sz="2400" b="1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sz="2400" b="1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Arial Rounded MT Bold" panose="020F07040305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 </a:t>
                </a:r>
                <a:r>
                  <a:rPr lang="ru-RU" sz="2400" b="1" i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&lt;</a:t>
                </a:r>
                <a:r>
                  <a:rPr lang="en-US" sz="2400" b="1" i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</a:t>
                </a:r>
                <a:r>
                  <a:rPr lang="ru-RU" sz="2400" b="1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 </a:t>
                </a:r>
                <a:endParaRPr lang="ru-RU" sz="2400" b="1" i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 </a:t>
                </a:r>
                <a:r>
                  <a:rPr lang="ru-RU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параметр, определяемый параметрами </a:t>
                </a:r>
                <a:r>
                  <a:rPr lang="ru-RU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кристалла и выбранного кристаллографического направления</a:t>
                </a:r>
                <a:endParaRPr lang="en-US" sz="18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 algn="l"/>
                <a:endParaRPr lang="ru-RU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180340">
                  <a:lnSpc>
                    <a:spcPct val="115000"/>
                  </a:lnSpc>
                  <a:spcAft>
                    <a:spcPts val="1000"/>
                  </a:spcAft>
                </a:pPr>
                <a:endParaRPr lang="ru-RU" sz="24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536" y="1412776"/>
                <a:ext cx="9139464" cy="4359267"/>
              </a:xfrm>
              <a:blipFill rotWithShape="1">
                <a:blip r:embed="rId2"/>
                <a:stretch>
                  <a:fillRect l="-1067" t="-6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 descr="50-я Международная Тулиновская конференция по Физике Взаимодействия Заряженных Частиц с Кристаллами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17" y="260648"/>
            <a:ext cx="1018783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Содержимое 6" descr="logo1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116632"/>
            <a:ext cx="98411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59632" y="332657"/>
            <a:ext cx="67687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34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Явление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модель атома пониженной размерности в сопутствующей системе отсчета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24363" y="3244334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91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599" y="222147"/>
            <a:ext cx="6584775" cy="201622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" y="1196752"/>
            <a:ext cx="9036496" cy="4575291"/>
          </a:xfrm>
        </p:spPr>
        <p:txBody>
          <a:bodyPr>
            <a:normAutofit/>
          </a:bodyPr>
          <a:lstStyle/>
          <a:p>
            <a:pPr indent="180340">
              <a:lnSpc>
                <a:spcPct val="115000"/>
              </a:lnSpc>
              <a:spcAft>
                <a:spcPts val="1000"/>
              </a:spcAft>
              <a:tabLst>
                <a:tab pos="2969895" algn="ctr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интенсивности излучения для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каналированных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электронов 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rgbClr val="000000"/>
                </a:solidFill>
              </a:rPr>
              <a:t>В </a:t>
            </a:r>
            <a:r>
              <a:rPr lang="ru-RU" sz="2000" dirty="0">
                <a:solidFill>
                  <a:srgbClr val="000000"/>
                </a:solidFill>
              </a:rPr>
              <a:t>классической </a:t>
            </a:r>
            <a:r>
              <a:rPr lang="ru-RU" sz="2000" dirty="0" smtClean="0">
                <a:solidFill>
                  <a:srgbClr val="000000"/>
                </a:solidFill>
              </a:rPr>
              <a:t>электродинамике, </a:t>
            </a:r>
            <a:r>
              <a:rPr lang="ru-RU" sz="2000" dirty="0">
                <a:solidFill>
                  <a:srgbClr val="000000"/>
                </a:solidFill>
              </a:rPr>
              <a:t>движущийся с </a:t>
            </a:r>
            <a:r>
              <a:rPr lang="ru-RU" sz="2000" dirty="0" smtClean="0">
                <a:solidFill>
                  <a:srgbClr val="000000"/>
                </a:solidFill>
              </a:rPr>
              <a:t>ускорением </a:t>
            </a:r>
            <a:r>
              <a:rPr lang="en-US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электрон обязан излучать электромагнитные волны с интенсивностью (в ЛСО): 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ru-RU" sz="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I[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= (2ke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/c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)w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= 2ke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/b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400" i="1" dirty="0" smtClean="0">
                <a:solidFill>
                  <a:srgbClr val="000000"/>
                </a:solidFill>
              </a:rPr>
              <a:t>,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постоянная закона Кулона</a:t>
            </a:r>
            <a:r>
              <a:rPr lang="ru-RU" sz="4000" dirty="0"/>
              <a:t>. </a:t>
            </a:r>
            <a:endParaRPr lang="ru-RU" sz="4000" dirty="0" smtClean="0"/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линейном аксиальном потенциале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движущийся по близкой к окружности (в ССО) двумерной траектории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оэлектрон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испытывает постоянное центростремительное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сускорение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= U</a:t>
            </a:r>
            <a:r>
              <a:rPr lang="en-US" sz="2400" i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приводит к оценке характерной длины пробега в кристалле, на которой он потеряет поперечную энергию:</a:t>
            </a:r>
          </a:p>
          <a:p>
            <a:pPr algn="l">
              <a:spcBef>
                <a:spcPts val="0"/>
              </a:spcBef>
            </a:pP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l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sz="24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~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i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ru-RU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4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~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миллиметров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Потери полной энергии (суммарная энергия излучения) при этом составят</a:t>
            </a:r>
            <a:r>
              <a:rPr lang="ru-RU" sz="1800" dirty="0" smtClean="0">
                <a:solidFill>
                  <a:srgbClr val="000000"/>
                </a:solidFill>
              </a:rPr>
              <a:t>. 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 ~ (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r>
              <a:rPr lang="ru-RU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4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24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50-я Международная Тулиновская конференция по Физике Взаимодействия Заряженных Частиц с Кристаллами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17" y="260648"/>
            <a:ext cx="1018783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Содержимое 6" descr="logo1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116632"/>
            <a:ext cx="98411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87624" y="116632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Классическое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квантовое описание эффекта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каналирования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взаимодополняющие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приближения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9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1238</Words>
  <Application>Microsoft Office PowerPoint</Application>
  <PresentationFormat>Экран (4:3)</PresentationFormat>
  <Paragraphs>104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50-я Международная Тулиновская конференция по Физике Взаимодействия Заряженных Частиц с Кристаллами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50-я Международная Тулиновская конференция по Физике Взаимодействия Заряженных Частиц с Кристаллами </dc:title>
  <dc:creator>User</dc:creator>
  <cp:lastModifiedBy>User</cp:lastModifiedBy>
  <cp:revision>28</cp:revision>
  <dcterms:created xsi:type="dcterms:W3CDTF">2021-05-02T06:07:29Z</dcterms:created>
  <dcterms:modified xsi:type="dcterms:W3CDTF">2021-05-20T10:25:18Z</dcterms:modified>
</cp:coreProperties>
</file>