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ru-RU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 snapToGrid="0">
      <p:cViewPr>
        <p:scale>
          <a:sx n="66" d="100"/>
          <a:sy n="66" d="100"/>
        </p:scale>
        <p:origin x="3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8F0A-BB12-4A3C-8398-12D811C30F29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E19F3-17EA-4B47-9185-ECF700BB93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6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E19F3-17EA-4B47-9185-ECF700BB93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6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23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9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8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8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EA5C9-F5B1-43E7-B7BA-E78E7DAB845C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D8B6-C598-4E64-9A95-EBE1AC163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428" y="-104269"/>
            <a:ext cx="21078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solidFill>
                  <a:srgbClr val="131413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Источник рентгеновского излучения на основе пьезоэлектрической зажигалки</a:t>
            </a:r>
            <a:endParaRPr lang="ru-RU" sz="66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45683" y="413810"/>
            <a:ext cx="229943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O.O.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Иващук 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Щагин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Кубанкин 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Кленин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М.Э.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Гильц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Олейник 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Е.В.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Болотов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endParaRPr lang="ru-RU" sz="2000" baseline="30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Белгород,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ХФТИ, Харьков,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Украина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ФИАН имени П.Н. Лебедева, РАН, Москва, Россия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Колледж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Ройял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Холлоуэй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Лондонский университет,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Эгам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(Великобритания, г. Лондон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373" y="2737230"/>
            <a:ext cx="20952468" cy="1938992"/>
          </a:xfrm>
          <a:prstGeom prst="rect">
            <a:avLst/>
          </a:prstGeom>
          <a:gradFill>
            <a:gsLst>
              <a:gs pos="0">
                <a:srgbClr val="C00000">
                  <a:alpha val="0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результаты экспериментальных исследований по генерации рентгеновского излучения при работе кухонной пьезоэлектрической зажигалки в вакууме. Впервые предложен и продемонстрирован новый способ увеличения интенсивности рентгеновского излучения при пьезоэлектрическом эффекте в условиях высокого вакуума за счет применения дополнительного эмиттера электронов. Максимальная энергия тормозного рентгеновского излучения достигает 14 кэВ. Это означает, что электроны ускоряются в вакууме в поле пьезоэлектрической керамики до энергии не менее 14 кэВ</a:t>
            </a:r>
            <a:endParaRPr lang="ru-RU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28" y="4799430"/>
            <a:ext cx="20952465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настоящей работе исследуется генерация рентгеновского излучения при работе механизма пьезоэлектрической зажигалки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вакууме, которая обеспечивает достаточное механическое давление на пьезоэлектрические образцы в вакууме для генерации рентгеновского излучения, не прибегая к громоздкой системе деформационной машины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3].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исполнение пьезоэлектрического генератора может быть рассмотрено как миниатюрное устройство, в котором происходит трансформация механической энергии в энергию рентгеновского излучения.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Предполагается, что усиление эффекта генерации рентгеновского излучения при работе пьезоэлектрической зажигалки в высоком вакууме около 10-6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наблюдаться при использовании дополнительного источника электронов, в качестве которого может выступать нить накала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77198" y="26533390"/>
            <a:ext cx="8221155" cy="34778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 А. В., Дерябин Г. А. Пьезоэлектрическая зажигалка: Пат.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935 U. 2003.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Ivashchuk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O.,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Shchagin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V.,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Kubankin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S. et al. Piezoelectric Accelerator // Scientific Reports. 2018. V. 8. P. 816488.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Ivashchuk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O. O.,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Shchagin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V.,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Kubankin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S. et al. Quartz accelerator of charged particles // Problems of Atomic Science and Technology. Ser. Nuclear Physics Investigations. 2020. V. 3(127). P. 59.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Ivashchuk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O.,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Shchagin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V.,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Kubankin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S. et al. Pyroelectric accelerator and X-ray source in pulsed mode // JINST. 2020. V. 15. P.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С02002.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34078" y="28682470"/>
            <a:ext cx="12709687" cy="1335488"/>
            <a:chOff x="589587" y="29190832"/>
            <a:chExt cx="11129676" cy="92722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98189" y="29190832"/>
              <a:ext cx="10908581" cy="927218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89587" y="29199198"/>
              <a:ext cx="11129676" cy="91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Благодарность </a:t>
              </a:r>
            </a:p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выполнена при финансовой поддержке конкурсной части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госзадания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созданию и развитию лабораторий, проект № FZWG-2020-0032 (2019-1569) и с использованием оборудования ЦКП ФНИЦ “Кристаллография и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фотоника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при поддержке </a:t>
              </a:r>
              <a:r>
                <a:rPr lang="ru-RU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Минобрнауки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РФ (проект RFMEFI62119X0035). 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6" name="TextBox 1045"/>
          <p:cNvSpPr txBox="1"/>
          <p:nvPr/>
        </p:nvSpPr>
        <p:spPr>
          <a:xfrm>
            <a:off x="12903196" y="20134629"/>
            <a:ext cx="8221155" cy="6247864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экспериментально подтверждена возможность генерации рентгеновского излучения при работе пьезоэлектрической зажигалки в вакууме. В работе впервые применен дополнительный эмиттер электронов в пьезоэлектрическом ускорителе. Использование дополнительного эмиттера электронов обеспечивает увеличение интенсивности на два порядка и возрастание максимальной энергии рентгеновского излучения приблизительно в 1,6 раза. 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предложенный ускоритель электронов, основанный на пьезоэлектрическом эффекте в вакууме, способен генерировать интенсивное рентгеновское излучение в течение нескольких секунд.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проведенных экспериментальных исследований подтверждают возможность создания на основе пьезоэлектрического эффекта миниатюрного пьезоэлектрического ускорителя электронов до энергии не менее 14 кэВ и генератора рентгеновского излучения с граничной энергией около 14 кэВ с увеличенной интенсивностью излучения. В таких устройствах механическая энергия через пьезоэлектрический эффект преобразуется в энергию ускоренных электронов и энергию рентгеновского излучения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94373" y="6951569"/>
            <a:ext cx="20929978" cy="6914844"/>
            <a:chOff x="203822" y="6908768"/>
            <a:chExt cx="20916828" cy="702484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203822" y="6961227"/>
              <a:ext cx="20916828" cy="6972385"/>
              <a:chOff x="586352" y="6136123"/>
              <a:chExt cx="17347538" cy="6273591"/>
            </a:xfrm>
          </p:grpSpPr>
          <p:pic>
            <p:nvPicPr>
              <p:cNvPr id="64" name="Рисунок 63"/>
              <p:cNvPicPr/>
              <p:nvPr/>
            </p:nvPicPr>
            <p:blipFill rotWithShape="1">
              <a:blip r:embed="rId3"/>
              <a:srcRect l="30920" t="16075" r="28798" b="26320"/>
              <a:stretch/>
            </p:blipFill>
            <p:spPr bwMode="auto">
              <a:xfrm>
                <a:off x="586352" y="6359911"/>
                <a:ext cx="6482104" cy="6049803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5" name="Рисунок 64"/>
              <p:cNvPicPr/>
              <p:nvPr/>
            </p:nvPicPr>
            <p:blipFill rotWithShape="1">
              <a:blip r:embed="rId4"/>
              <a:srcRect l="38515" t="44395" r="37942" b="33383"/>
              <a:stretch/>
            </p:blipFill>
            <p:spPr bwMode="auto">
              <a:xfrm>
                <a:off x="12772036" y="6136123"/>
                <a:ext cx="5161854" cy="3248689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2" name="Овал 21"/>
              <p:cNvSpPr/>
              <p:nvPr/>
            </p:nvSpPr>
            <p:spPr>
              <a:xfrm rot="5222510">
                <a:off x="15677612" y="6886719"/>
                <a:ext cx="1022188" cy="224436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081314" y="7783371"/>
                <a:ext cx="1727200" cy="411108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4" name="Прямая соединительная линия 23"/>
              <p:cNvCxnSpPr>
                <a:stCxn id="67" idx="7"/>
              </p:cNvCxnSpPr>
              <p:nvPr/>
            </p:nvCxnSpPr>
            <p:spPr>
              <a:xfrm flipV="1">
                <a:off x="2555571" y="6537478"/>
                <a:ext cx="5956523" cy="184794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>
                <a:stCxn id="22" idx="4"/>
              </p:cNvCxnSpPr>
              <p:nvPr/>
            </p:nvCxnSpPr>
            <p:spPr>
              <a:xfrm flipH="1" flipV="1">
                <a:off x="11315680" y="6435752"/>
                <a:ext cx="3752338" cy="16370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8093324" y="6908768"/>
              <a:ext cx="6803411" cy="375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Деформационный механизм пьезоэлектрической зажигалки</a:t>
              </a:r>
              <a:endPara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4882010" y="10557219"/>
            <a:ext cx="6242341" cy="378565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2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Чертеж продольного разреза пьезоэлектрической зажигалки из работы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общий корпус;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разрядная камера;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высоковольтный провод;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блок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пьезоэлементов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плоскопараллельная пластина приводного механизма;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рычаг-манипулятор;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силовой рычаг;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металлический шарик;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металлические диски;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металлическая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трубка).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1427" y="13866412"/>
            <a:ext cx="7833669" cy="424731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1 –Схема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экспериментальной установки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сборка из двух пьезоэлектрических керамических образцов, изготовленных из материала ЦТБС-3М;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центральный высоковольтный электрод;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заземленные металлические диски;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металлический цилиндр, обеспечивающий силу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вакуумная камера,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дополнительный высоковольтный электрод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титаново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-алюминиевая пластина;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полупроводниковый детектор рентгеновского излучения;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эмиттер электронов;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диэлектрический кожух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975886" y="12854779"/>
            <a:ext cx="68895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экспериментальной установки представлена на рисунке 1. Эксперименты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выполняли при давлении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вакуумной камере (1) около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3·10</a:t>
            </a:r>
            <a:r>
              <a:rPr lang="ru-RU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Торр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еханическое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давление около нескольких десятков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мегапаскалей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1124351" y="14288810"/>
            <a:ext cx="0" cy="569492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2" name="Picture 88" descr="https://sun9-61.userapi.com/impg/aKAOzB5ScdCope43qoznQ3PTejl4k1rEZwghHA/j0rIk3DhSf8.jpg?size=1197x1600&amp;quality=96&amp;sign=66fdea7183e5c03f0d717d0da3fe073d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" t="12822" r="791" b="2690"/>
          <a:stretch/>
        </p:blipFill>
        <p:spPr bwMode="auto">
          <a:xfrm>
            <a:off x="8498665" y="7897556"/>
            <a:ext cx="5851283" cy="47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9619515" y="8042912"/>
            <a:ext cx="22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10041646" y="8711211"/>
            <a:ext cx="858604" cy="1936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3779817" y="9791798"/>
            <a:ext cx="22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 flipV="1">
            <a:off x="13047649" y="9380487"/>
            <a:ext cx="775716" cy="766549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1319085" y="10540773"/>
            <a:ext cx="22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flipV="1">
            <a:off x="11769594" y="9551529"/>
            <a:ext cx="829698" cy="145859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11057423" y="7392988"/>
            <a:ext cx="583534" cy="2158541"/>
          </a:xfrm>
          <a:prstGeom prst="line">
            <a:avLst/>
          </a:prstGeom>
          <a:ln w="57150"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3912213" y="10626311"/>
            <a:ext cx="228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978091" y="14375682"/>
            <a:ext cx="13146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контролируемое с помощью манипулятора (4) и деформационного механизма пьезоэлектрической зажигалки (рисунок 3) с внешней стороны вакуумной камеры, прикладывалась к сборке из двух пьезоэлектрических образцов (1), расположенных в вакууме. Продолжительность сжатия составляла около 10 с. Таким образом,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титаново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-алюминиевой пластине (6) вследствие пьезоэлектрического эффекта образовывался положительный потенциал. Свободные электроны из остаточного газа под действием электрического поля ускорялись в направлени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титаново-алюминиевй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пластине (6). 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торможении электронов на атомах пластины происходила генерация рентгеновского излучения. Спектр рентгеновского излучения, измеренный в процессе сжатия сборки из двух пьезоэлектрических образцов в вакууме и последующих 20 с, представлен на рисунке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Заметим, что граничная энергия рентгеновского излучения составляет 9 кэВ, а общее число зарегистрированных квантов в течен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(суммарного времени измерения) составляет 3752. По окончанию первого этапа эксперимента на нить накала сразу же подавалось напряжение около 3,5 В. Нить накала испускала электроны, которые в течение последующих 60 с постепенно разряжали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титаново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-алюминиевую пластину, что сопровождалось интенсивной генерацией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рентгеновского излучения.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21803" y="18044739"/>
            <a:ext cx="209524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рентгеновского излучения, измеренный в течение 10 с сжатия пьезоэлектрической керамики, последующих 20 с и при включенной нити накала в течение 60 с, показан на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 б. На спектре ярко выражены характеристические линии рентгеновского излучения с энергиями 1,5 и 4,5 и 4,9 кэВ, соответствующие К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 К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-атомам алюминия и титана (входят в состав пластины), на фоне плавно спадающего тормозного излучения. Общее число зарегистрированных квантов в течение 90 с составляет 878 140. Граничная энергия рентгеновского излучения равна 14 кэВ. Это означает, что энергия ускоренных к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титаново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-алюминиевой пластине электронов составляет не менее 14 кэВ, а максимальный положительный потенциал на высоковольтном электроде – не менее 14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включении нити накала интенсивность рентгеновского излучения резко возрастает и достигает 14 573 квантов в секунду. Время полной разрядки кристалла в этом случае составляет около 30 секунд.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869065" y="11479518"/>
            <a:ext cx="52913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экспериментальной установки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H="1">
            <a:off x="181427" y="19983731"/>
            <a:ext cx="2094292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 flipV="1">
            <a:off x="178998" y="18113729"/>
            <a:ext cx="0" cy="187000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Рисунок 137" descr="E:\ОЛЕГ\ЛАБОРАТОРИЯ\2020\СТАТЬИ\Стекло и керамика_Пьезозажигалка\НОВЫЕ СПЕКТРЫ_ТИТАН_АЛЮМИНИЙ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1664" b="2114"/>
          <a:stretch/>
        </p:blipFill>
        <p:spPr bwMode="auto">
          <a:xfrm>
            <a:off x="135955" y="20341095"/>
            <a:ext cx="12707810" cy="6402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Прямоугольник 1026"/>
          <p:cNvSpPr/>
          <p:nvPr/>
        </p:nvSpPr>
        <p:spPr>
          <a:xfrm>
            <a:off x="791550" y="26866590"/>
            <a:ext cx="11552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3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Спектры рентгеновского излучения, измеренные при сжатии пьезоэлектрической керамики ЦТБС-3М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помощью механизма пьезоэлектрической зажигалки при выключенной нити накала –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при сжатии и последующем включении нити накала –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давлении остаточного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газа около 10</a:t>
            </a:r>
            <a:r>
              <a:rPr lang="ru-RU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60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</TotalTime>
  <Words>1132</Words>
  <Application>Microsoft Office PowerPoint</Application>
  <PresentationFormat>Произвольный</PresentationFormat>
  <Paragraphs>37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SimSun</vt:lpstr>
      <vt:lpstr>Arial</vt:lpstr>
      <vt:lpstr>Calibri</vt:lpstr>
      <vt:lpstr>Calibri Light</vt:lpstr>
      <vt:lpstr>Palatino Linotype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Иващук</dc:creator>
  <cp:lastModifiedBy>Олег Иващук</cp:lastModifiedBy>
  <cp:revision>107</cp:revision>
  <dcterms:created xsi:type="dcterms:W3CDTF">2019-05-20T13:15:32Z</dcterms:created>
  <dcterms:modified xsi:type="dcterms:W3CDTF">2021-05-24T15:32:01Z</dcterms:modified>
</cp:coreProperties>
</file>