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8388" cy="30275213"/>
  <p:notesSz cx="6858000" cy="9144000"/>
  <p:defaultTextStyle>
    <a:defPPr>
      <a:defRPr lang="ru-RU"/>
    </a:defPPr>
    <a:lvl1pPr algn="l" defTabSz="2950978" rtl="0" fontAlgn="base">
      <a:spcBef>
        <a:spcPct val="0"/>
      </a:spcBef>
      <a:spcAft>
        <a:spcPct val="0"/>
      </a:spcAft>
      <a:defRPr sz="5796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75490" indent="-1152341" algn="l" defTabSz="2950978" rtl="0" fontAlgn="base">
      <a:spcBef>
        <a:spcPct val="0"/>
      </a:spcBef>
      <a:spcAft>
        <a:spcPct val="0"/>
      </a:spcAft>
      <a:defRPr sz="5796" kern="1200">
        <a:solidFill>
          <a:schemeClr val="tx1"/>
        </a:solidFill>
        <a:latin typeface="Arial" charset="0"/>
        <a:ea typeface="+mn-ea"/>
        <a:cs typeface="Arial" charset="0"/>
      </a:defRPr>
    </a:lvl2pPr>
    <a:lvl3pPr marL="2950978" indent="-2304680" algn="l" defTabSz="2950978" rtl="0" fontAlgn="base">
      <a:spcBef>
        <a:spcPct val="0"/>
      </a:spcBef>
      <a:spcAft>
        <a:spcPct val="0"/>
      </a:spcAft>
      <a:defRPr sz="5796" kern="1200">
        <a:solidFill>
          <a:schemeClr val="tx1"/>
        </a:solidFill>
        <a:latin typeface="Arial" charset="0"/>
        <a:ea typeface="+mn-ea"/>
        <a:cs typeface="Arial" charset="0"/>
      </a:defRPr>
    </a:lvl3pPr>
    <a:lvl4pPr marL="4427590" indent="-3458143" algn="l" defTabSz="2950978" rtl="0" fontAlgn="base">
      <a:spcBef>
        <a:spcPct val="0"/>
      </a:spcBef>
      <a:spcAft>
        <a:spcPct val="0"/>
      </a:spcAft>
      <a:defRPr sz="5796" kern="1200">
        <a:solidFill>
          <a:schemeClr val="tx1"/>
        </a:solidFill>
        <a:latin typeface="Arial" charset="0"/>
        <a:ea typeface="+mn-ea"/>
        <a:cs typeface="Arial" charset="0"/>
      </a:defRPr>
    </a:lvl4pPr>
    <a:lvl5pPr marL="5903079" indent="-4610483" algn="l" defTabSz="2950978" rtl="0" fontAlgn="base">
      <a:spcBef>
        <a:spcPct val="0"/>
      </a:spcBef>
      <a:spcAft>
        <a:spcPct val="0"/>
      </a:spcAft>
      <a:defRPr sz="5796" kern="1200">
        <a:solidFill>
          <a:schemeClr val="tx1"/>
        </a:solidFill>
        <a:latin typeface="Arial" charset="0"/>
        <a:ea typeface="+mn-ea"/>
        <a:cs typeface="Arial" charset="0"/>
      </a:defRPr>
    </a:lvl5pPr>
    <a:lvl6pPr marL="1615745" algn="l" defTabSz="646298" rtl="0" eaLnBrk="1" latinLnBrk="0" hangingPunct="1">
      <a:defRPr sz="5796" kern="1200">
        <a:solidFill>
          <a:schemeClr val="tx1"/>
        </a:solidFill>
        <a:latin typeface="Arial" charset="0"/>
        <a:ea typeface="+mn-ea"/>
        <a:cs typeface="Arial" charset="0"/>
      </a:defRPr>
    </a:lvl6pPr>
    <a:lvl7pPr marL="1938894" algn="l" defTabSz="646298" rtl="0" eaLnBrk="1" latinLnBrk="0" hangingPunct="1">
      <a:defRPr sz="5796" kern="1200">
        <a:solidFill>
          <a:schemeClr val="tx1"/>
        </a:solidFill>
        <a:latin typeface="Arial" charset="0"/>
        <a:ea typeface="+mn-ea"/>
        <a:cs typeface="Arial" charset="0"/>
      </a:defRPr>
    </a:lvl7pPr>
    <a:lvl8pPr marL="2262043" algn="l" defTabSz="646298" rtl="0" eaLnBrk="1" latinLnBrk="0" hangingPunct="1">
      <a:defRPr sz="5796" kern="1200">
        <a:solidFill>
          <a:schemeClr val="tx1"/>
        </a:solidFill>
        <a:latin typeface="Arial" charset="0"/>
        <a:ea typeface="+mn-ea"/>
        <a:cs typeface="Arial" charset="0"/>
      </a:defRPr>
    </a:lvl8pPr>
    <a:lvl9pPr marL="2585192" algn="l" defTabSz="646298" rtl="0" eaLnBrk="1" latinLnBrk="0" hangingPunct="1">
      <a:defRPr sz="5796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4F6"/>
    <a:srgbClr val="FF99FF"/>
    <a:srgbClr val="95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99" autoAdjust="0"/>
  </p:normalViewPr>
  <p:slideViewPr>
    <p:cSldViewPr snapToGrid="0" showGuides="1">
      <p:cViewPr>
        <p:scale>
          <a:sx n="40" d="100"/>
          <a:sy n="40" d="100"/>
        </p:scale>
        <p:origin x="1594" y="-3269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129" y="9404941"/>
            <a:ext cx="18180130" cy="648954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258" y="17155954"/>
            <a:ext cx="14971872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0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5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5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0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0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BD5ED-028C-4153-8D1D-41A085A6F991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1BF1D-C10B-412B-AF88-586EF9BBE95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5949-6471-4521-849C-7A90C49F3D05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B99A8-6B33-4D0E-85C3-1C6519384CE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06581" y="1212415"/>
            <a:ext cx="4812387" cy="2583204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420" y="1212415"/>
            <a:ext cx="14080689" cy="2583204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9C78D-DA91-409B-A33C-D1E71F1F8A1F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9422A-AE5A-4135-8D66-D174056CD2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4DB4-E623-43FB-9046-3EB5BD889254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B3229-5B31-4C43-921E-6B9B205C7F2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535" y="19454630"/>
            <a:ext cx="18180130" cy="6012994"/>
          </a:xfrm>
        </p:spPr>
        <p:txBody>
          <a:bodyPr anchor="t"/>
          <a:lstStyle>
            <a:lvl1pPr algn="l">
              <a:defRPr sz="12927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535" y="12831929"/>
            <a:ext cx="18180130" cy="6622701"/>
          </a:xfrm>
        </p:spPr>
        <p:txBody>
          <a:bodyPr anchor="b"/>
          <a:lstStyle>
            <a:lvl1pPr marL="0" indent="0">
              <a:buNone/>
              <a:defRPr sz="6428">
                <a:solidFill>
                  <a:schemeClr val="tx1">
                    <a:tint val="75000"/>
                  </a:schemeClr>
                </a:solidFill>
              </a:defRPr>
            </a:lvl1pPr>
            <a:lvl2pPr marL="1475115" indent="0">
              <a:buNone/>
              <a:defRPr sz="5792">
                <a:solidFill>
                  <a:schemeClr val="tx1">
                    <a:tint val="75000"/>
                  </a:schemeClr>
                </a:solidFill>
              </a:defRPr>
            </a:lvl2pPr>
            <a:lvl3pPr marL="2950231" indent="0">
              <a:buNone/>
              <a:defRPr sz="5157">
                <a:solidFill>
                  <a:schemeClr val="tx1">
                    <a:tint val="75000"/>
                  </a:schemeClr>
                </a:solidFill>
              </a:defRPr>
            </a:lvl3pPr>
            <a:lvl4pPr marL="4425346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4pPr>
            <a:lvl5pPr marL="5900461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5pPr>
            <a:lvl6pPr marL="7375576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6pPr>
            <a:lvl7pPr marL="8850692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7pPr>
            <a:lvl8pPr marL="10325807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8pPr>
            <a:lvl9pPr marL="11800922" indent="0">
              <a:buNone/>
              <a:defRPr sz="45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0413-652D-4625-A83F-87625CFCBF3D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5B157-7F4C-436B-8116-8C7F75638E2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420" y="7064219"/>
            <a:ext cx="9446538" cy="19980241"/>
          </a:xfrm>
        </p:spPr>
        <p:txBody>
          <a:bodyPr/>
          <a:lstStyle>
            <a:lvl1pPr>
              <a:defRPr sz="9042"/>
            </a:lvl1pPr>
            <a:lvl2pPr>
              <a:defRPr sz="7770"/>
            </a:lvl2pPr>
            <a:lvl3pPr>
              <a:defRPr sz="6428"/>
            </a:lvl3pPr>
            <a:lvl4pPr>
              <a:defRPr sz="5792"/>
            </a:lvl4pPr>
            <a:lvl5pPr>
              <a:defRPr sz="5792"/>
            </a:lvl5pPr>
            <a:lvl6pPr>
              <a:defRPr sz="5792"/>
            </a:lvl6pPr>
            <a:lvl7pPr>
              <a:defRPr sz="5792"/>
            </a:lvl7pPr>
            <a:lvl8pPr>
              <a:defRPr sz="5792"/>
            </a:lvl8pPr>
            <a:lvl9pPr>
              <a:defRPr sz="579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2430" y="7064219"/>
            <a:ext cx="9446538" cy="19980241"/>
          </a:xfrm>
        </p:spPr>
        <p:txBody>
          <a:bodyPr/>
          <a:lstStyle>
            <a:lvl1pPr>
              <a:defRPr sz="9042"/>
            </a:lvl1pPr>
            <a:lvl2pPr>
              <a:defRPr sz="7770"/>
            </a:lvl2pPr>
            <a:lvl3pPr>
              <a:defRPr sz="6428"/>
            </a:lvl3pPr>
            <a:lvl4pPr>
              <a:defRPr sz="5792"/>
            </a:lvl4pPr>
            <a:lvl5pPr>
              <a:defRPr sz="5792"/>
            </a:lvl5pPr>
            <a:lvl6pPr>
              <a:defRPr sz="5792"/>
            </a:lvl6pPr>
            <a:lvl7pPr>
              <a:defRPr sz="5792"/>
            </a:lvl7pPr>
            <a:lvl8pPr>
              <a:defRPr sz="5792"/>
            </a:lvl8pPr>
            <a:lvl9pPr>
              <a:defRPr sz="579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4039F-1B11-4F78-96F7-FBDB37DF278C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78D37-6B04-4300-BEFA-81A3C984F2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420" y="6776885"/>
            <a:ext cx="9450252" cy="2824282"/>
          </a:xfrm>
        </p:spPr>
        <p:txBody>
          <a:bodyPr anchor="b"/>
          <a:lstStyle>
            <a:lvl1pPr marL="0" indent="0">
              <a:buNone/>
              <a:defRPr sz="7770" b="1"/>
            </a:lvl1pPr>
            <a:lvl2pPr marL="1475115" indent="0">
              <a:buNone/>
              <a:defRPr sz="6428" b="1"/>
            </a:lvl2pPr>
            <a:lvl3pPr marL="2950231" indent="0">
              <a:buNone/>
              <a:defRPr sz="5792" b="1"/>
            </a:lvl3pPr>
            <a:lvl4pPr marL="4425346" indent="0">
              <a:buNone/>
              <a:defRPr sz="5157" b="1"/>
            </a:lvl4pPr>
            <a:lvl5pPr marL="5900461" indent="0">
              <a:buNone/>
              <a:defRPr sz="5157" b="1"/>
            </a:lvl5pPr>
            <a:lvl6pPr marL="7375576" indent="0">
              <a:buNone/>
              <a:defRPr sz="5157" b="1"/>
            </a:lvl6pPr>
            <a:lvl7pPr marL="8850692" indent="0">
              <a:buNone/>
              <a:defRPr sz="5157" b="1"/>
            </a:lvl7pPr>
            <a:lvl8pPr marL="10325807" indent="0">
              <a:buNone/>
              <a:defRPr sz="5157" b="1"/>
            </a:lvl8pPr>
            <a:lvl9pPr marL="11800922" indent="0">
              <a:buNone/>
              <a:defRPr sz="51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420" y="9601167"/>
            <a:ext cx="9450252" cy="17443291"/>
          </a:xfrm>
        </p:spPr>
        <p:txBody>
          <a:bodyPr/>
          <a:lstStyle>
            <a:lvl1pPr>
              <a:defRPr sz="7770"/>
            </a:lvl1pPr>
            <a:lvl2pPr>
              <a:defRPr sz="6428"/>
            </a:lvl2pPr>
            <a:lvl3pPr>
              <a:defRPr sz="5792"/>
            </a:lvl3pPr>
            <a:lvl4pPr>
              <a:defRPr sz="5157"/>
            </a:lvl4pPr>
            <a:lvl5pPr>
              <a:defRPr sz="5157"/>
            </a:lvl5pPr>
            <a:lvl6pPr>
              <a:defRPr sz="5157"/>
            </a:lvl6pPr>
            <a:lvl7pPr>
              <a:defRPr sz="5157"/>
            </a:lvl7pPr>
            <a:lvl8pPr>
              <a:defRPr sz="5157"/>
            </a:lvl8pPr>
            <a:lvl9pPr>
              <a:defRPr sz="515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5005" y="6776885"/>
            <a:ext cx="9453965" cy="2824282"/>
          </a:xfrm>
        </p:spPr>
        <p:txBody>
          <a:bodyPr anchor="b"/>
          <a:lstStyle>
            <a:lvl1pPr marL="0" indent="0">
              <a:buNone/>
              <a:defRPr sz="7770" b="1"/>
            </a:lvl1pPr>
            <a:lvl2pPr marL="1475115" indent="0">
              <a:buNone/>
              <a:defRPr sz="6428" b="1"/>
            </a:lvl2pPr>
            <a:lvl3pPr marL="2950231" indent="0">
              <a:buNone/>
              <a:defRPr sz="5792" b="1"/>
            </a:lvl3pPr>
            <a:lvl4pPr marL="4425346" indent="0">
              <a:buNone/>
              <a:defRPr sz="5157" b="1"/>
            </a:lvl4pPr>
            <a:lvl5pPr marL="5900461" indent="0">
              <a:buNone/>
              <a:defRPr sz="5157" b="1"/>
            </a:lvl5pPr>
            <a:lvl6pPr marL="7375576" indent="0">
              <a:buNone/>
              <a:defRPr sz="5157" b="1"/>
            </a:lvl6pPr>
            <a:lvl7pPr marL="8850692" indent="0">
              <a:buNone/>
              <a:defRPr sz="5157" b="1"/>
            </a:lvl7pPr>
            <a:lvl8pPr marL="10325807" indent="0">
              <a:buNone/>
              <a:defRPr sz="5157" b="1"/>
            </a:lvl8pPr>
            <a:lvl9pPr marL="11800922" indent="0">
              <a:buNone/>
              <a:defRPr sz="51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5005" y="9601167"/>
            <a:ext cx="9453965" cy="17443291"/>
          </a:xfrm>
        </p:spPr>
        <p:txBody>
          <a:bodyPr/>
          <a:lstStyle>
            <a:lvl1pPr>
              <a:defRPr sz="7770"/>
            </a:lvl1pPr>
            <a:lvl2pPr>
              <a:defRPr sz="6428"/>
            </a:lvl2pPr>
            <a:lvl3pPr>
              <a:defRPr sz="5792"/>
            </a:lvl3pPr>
            <a:lvl4pPr>
              <a:defRPr sz="5157"/>
            </a:lvl4pPr>
            <a:lvl5pPr>
              <a:defRPr sz="5157"/>
            </a:lvl5pPr>
            <a:lvl6pPr>
              <a:defRPr sz="5157"/>
            </a:lvl6pPr>
            <a:lvl7pPr>
              <a:defRPr sz="5157"/>
            </a:lvl7pPr>
            <a:lvl8pPr>
              <a:defRPr sz="5157"/>
            </a:lvl8pPr>
            <a:lvl9pPr>
              <a:defRPr sz="515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F6758-9D0F-4FB8-9E60-5BC094644516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37DD-E650-4870-B70A-A5ED566E698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E30E-FEFB-4164-9918-72E40372479E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B6924-133A-49ED-B01E-746BEF02E6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F28F9-D7E9-4026-B967-3AFA5ABAEA63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C742-E5CD-48EE-876C-0FCEBBB7CDE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421" y="1205402"/>
            <a:ext cx="7036632" cy="5129967"/>
          </a:xfrm>
        </p:spPr>
        <p:txBody>
          <a:bodyPr anchor="b"/>
          <a:lstStyle>
            <a:lvl1pPr algn="l">
              <a:defRPr sz="6428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2266" y="1205405"/>
            <a:ext cx="11956703" cy="25839055"/>
          </a:xfrm>
        </p:spPr>
        <p:txBody>
          <a:bodyPr/>
          <a:lstStyle>
            <a:lvl1pPr>
              <a:defRPr sz="10313"/>
            </a:lvl1pPr>
            <a:lvl2pPr>
              <a:defRPr sz="9042"/>
            </a:lvl2pPr>
            <a:lvl3pPr>
              <a:defRPr sz="7770"/>
            </a:lvl3pPr>
            <a:lvl4pPr>
              <a:defRPr sz="6428"/>
            </a:lvl4pPr>
            <a:lvl5pPr>
              <a:defRPr sz="6428"/>
            </a:lvl5pPr>
            <a:lvl6pPr>
              <a:defRPr sz="6428"/>
            </a:lvl6pPr>
            <a:lvl7pPr>
              <a:defRPr sz="6428"/>
            </a:lvl7pPr>
            <a:lvl8pPr>
              <a:defRPr sz="6428"/>
            </a:lvl8pPr>
            <a:lvl9pPr>
              <a:defRPr sz="642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421" y="6335371"/>
            <a:ext cx="7036632" cy="20709089"/>
          </a:xfrm>
        </p:spPr>
        <p:txBody>
          <a:bodyPr/>
          <a:lstStyle>
            <a:lvl1pPr marL="0" indent="0">
              <a:buNone/>
              <a:defRPr sz="4521"/>
            </a:lvl1pPr>
            <a:lvl2pPr marL="1475115" indent="0">
              <a:buNone/>
              <a:defRPr sz="3885"/>
            </a:lvl2pPr>
            <a:lvl3pPr marL="2950231" indent="0">
              <a:buNone/>
              <a:defRPr sz="3249"/>
            </a:lvl3pPr>
            <a:lvl4pPr marL="4425346" indent="0">
              <a:buNone/>
              <a:defRPr sz="2896"/>
            </a:lvl4pPr>
            <a:lvl5pPr marL="5900461" indent="0">
              <a:buNone/>
              <a:defRPr sz="2896"/>
            </a:lvl5pPr>
            <a:lvl6pPr marL="7375576" indent="0">
              <a:buNone/>
              <a:defRPr sz="2896"/>
            </a:lvl6pPr>
            <a:lvl7pPr marL="8850692" indent="0">
              <a:buNone/>
              <a:defRPr sz="2896"/>
            </a:lvl7pPr>
            <a:lvl8pPr marL="10325807" indent="0">
              <a:buNone/>
              <a:defRPr sz="2896"/>
            </a:lvl8pPr>
            <a:lvl9pPr marL="11800922" indent="0">
              <a:buNone/>
              <a:defRPr sz="289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802FD-0C4B-420C-9E6F-25A53AA35F4C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A9C9-9C0A-44DA-8584-57D24BBA27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2274" y="21192650"/>
            <a:ext cx="12833033" cy="2501912"/>
          </a:xfrm>
        </p:spPr>
        <p:txBody>
          <a:bodyPr anchor="b"/>
          <a:lstStyle>
            <a:lvl1pPr algn="l">
              <a:defRPr sz="6428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2274" y="2705147"/>
            <a:ext cx="12833033" cy="18165128"/>
          </a:xfrm>
        </p:spPr>
        <p:txBody>
          <a:bodyPr rtlCol="0">
            <a:normAutofit/>
          </a:bodyPr>
          <a:lstStyle>
            <a:lvl1pPr marL="0" indent="0">
              <a:buNone/>
              <a:defRPr sz="10313"/>
            </a:lvl1pPr>
            <a:lvl2pPr marL="1475115" indent="0">
              <a:buNone/>
              <a:defRPr sz="9042"/>
            </a:lvl2pPr>
            <a:lvl3pPr marL="2950231" indent="0">
              <a:buNone/>
              <a:defRPr sz="7770"/>
            </a:lvl3pPr>
            <a:lvl4pPr marL="4425346" indent="0">
              <a:buNone/>
              <a:defRPr sz="6428"/>
            </a:lvl4pPr>
            <a:lvl5pPr marL="5900461" indent="0">
              <a:buNone/>
              <a:defRPr sz="6428"/>
            </a:lvl5pPr>
            <a:lvl6pPr marL="7375576" indent="0">
              <a:buNone/>
              <a:defRPr sz="6428"/>
            </a:lvl6pPr>
            <a:lvl7pPr marL="8850692" indent="0">
              <a:buNone/>
              <a:defRPr sz="6428"/>
            </a:lvl7pPr>
            <a:lvl8pPr marL="10325807" indent="0">
              <a:buNone/>
              <a:defRPr sz="6428"/>
            </a:lvl8pPr>
            <a:lvl9pPr marL="11800922" indent="0">
              <a:buNone/>
              <a:defRPr sz="6428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2274" y="23694562"/>
            <a:ext cx="12833033" cy="3553130"/>
          </a:xfrm>
        </p:spPr>
        <p:txBody>
          <a:bodyPr/>
          <a:lstStyle>
            <a:lvl1pPr marL="0" indent="0">
              <a:buNone/>
              <a:defRPr sz="4521"/>
            </a:lvl1pPr>
            <a:lvl2pPr marL="1475115" indent="0">
              <a:buNone/>
              <a:defRPr sz="3885"/>
            </a:lvl2pPr>
            <a:lvl3pPr marL="2950231" indent="0">
              <a:buNone/>
              <a:defRPr sz="3249"/>
            </a:lvl3pPr>
            <a:lvl4pPr marL="4425346" indent="0">
              <a:buNone/>
              <a:defRPr sz="2896"/>
            </a:lvl4pPr>
            <a:lvl5pPr marL="5900461" indent="0">
              <a:buNone/>
              <a:defRPr sz="2896"/>
            </a:lvl5pPr>
            <a:lvl6pPr marL="7375576" indent="0">
              <a:buNone/>
              <a:defRPr sz="2896"/>
            </a:lvl6pPr>
            <a:lvl7pPr marL="8850692" indent="0">
              <a:buNone/>
              <a:defRPr sz="2896"/>
            </a:lvl7pPr>
            <a:lvl8pPr marL="10325807" indent="0">
              <a:buNone/>
              <a:defRPr sz="2896"/>
            </a:lvl8pPr>
            <a:lvl9pPr marL="11800922" indent="0">
              <a:buNone/>
              <a:defRPr sz="289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1BB2-4011-4931-AB6C-38284E3DF281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0D91C-66F6-4561-AD08-0EAE66DD45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1069756" y="1212536"/>
            <a:ext cx="19248876" cy="504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1069756" y="7064142"/>
            <a:ext cx="19248876" cy="19979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756" y="28060091"/>
            <a:ext cx="4989951" cy="1612223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2950231" eaLnBrk="1" fontAlgn="auto" hangingPunct="1">
              <a:spcBef>
                <a:spcPts val="0"/>
              </a:spcBef>
              <a:spcAft>
                <a:spcPts val="0"/>
              </a:spcAft>
              <a:defRPr sz="388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4EB2A5-1947-4732-99DE-0B5ABF168948}" type="datetimeFigureOut">
              <a:rPr lang="ru-RU"/>
              <a:pPr>
                <a:defRPr/>
              </a:pPr>
              <a:t>24.05.2021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756" y="28060091"/>
            <a:ext cx="6772877" cy="1612223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950231" eaLnBrk="1" fontAlgn="auto" hangingPunct="1">
              <a:spcBef>
                <a:spcPts val="0"/>
              </a:spcBef>
              <a:spcAft>
                <a:spcPts val="0"/>
              </a:spcAft>
              <a:defRPr sz="388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8682" y="28060091"/>
            <a:ext cx="4989951" cy="1612223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85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A8F9D07-8499-407E-9FF9-B32035386AB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49308" rtl="0" eaLnBrk="0" fontAlgn="base" hangingPunct="0">
        <a:spcBef>
          <a:spcPct val="0"/>
        </a:spcBef>
        <a:spcAft>
          <a:spcPct val="0"/>
        </a:spcAft>
        <a:defRPr sz="141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49308" rtl="0" eaLnBrk="0" fontAlgn="base" hangingPunct="0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2pPr>
      <a:lvl3pPr algn="ctr" defTabSz="2949308" rtl="0" eaLnBrk="0" fontAlgn="base" hangingPunct="0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3pPr>
      <a:lvl4pPr algn="ctr" defTabSz="2949308" rtl="0" eaLnBrk="0" fontAlgn="base" hangingPunct="0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4pPr>
      <a:lvl5pPr algn="ctr" defTabSz="2949308" rtl="0" eaLnBrk="0" fontAlgn="base" hangingPunct="0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5pPr>
      <a:lvl6pPr marL="322966" algn="ctr" defTabSz="2949308" rtl="0" fontAlgn="base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6pPr>
      <a:lvl7pPr marL="645932" algn="ctr" defTabSz="2949308" rtl="0" fontAlgn="base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7pPr>
      <a:lvl8pPr marL="968898" algn="ctr" defTabSz="2949308" rtl="0" fontAlgn="base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8pPr>
      <a:lvl9pPr marL="1291864" algn="ctr" defTabSz="2949308" rtl="0" fontAlgn="base">
        <a:spcBef>
          <a:spcPct val="0"/>
        </a:spcBef>
        <a:spcAft>
          <a:spcPct val="0"/>
        </a:spcAft>
        <a:defRPr sz="14199">
          <a:solidFill>
            <a:schemeClr val="tx1"/>
          </a:solidFill>
          <a:latin typeface="Calibri" pitchFamily="34" charset="0"/>
        </a:defRPr>
      </a:lvl9pPr>
    </p:titleStyle>
    <p:bodyStyle>
      <a:lvl1pPr marL="1105710" indent="-1105710" algn="l" defTabSz="294930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13" kern="1200">
          <a:solidFill>
            <a:schemeClr val="tx1"/>
          </a:solidFill>
          <a:latin typeface="+mn-lt"/>
          <a:ea typeface="+mn-ea"/>
          <a:cs typeface="+mn-cs"/>
        </a:defRPr>
      </a:lvl1pPr>
      <a:lvl2pPr marL="2396454" indent="-921799" algn="l" defTabSz="294930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42" kern="1200">
          <a:solidFill>
            <a:schemeClr val="tx1"/>
          </a:solidFill>
          <a:latin typeface="+mn-lt"/>
          <a:ea typeface="+mn-ea"/>
          <a:cs typeface="+mn-cs"/>
        </a:defRPr>
      </a:lvl2pPr>
      <a:lvl3pPr marL="3687196" indent="-736767" algn="l" defTabSz="294930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770" kern="1200">
          <a:solidFill>
            <a:schemeClr val="tx1"/>
          </a:solidFill>
          <a:latin typeface="+mn-lt"/>
          <a:ea typeface="+mn-ea"/>
          <a:cs typeface="+mn-cs"/>
        </a:defRPr>
      </a:lvl3pPr>
      <a:lvl4pPr marL="5161851" indent="-736767" algn="l" defTabSz="294930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428" kern="1200">
          <a:solidFill>
            <a:schemeClr val="tx1"/>
          </a:solidFill>
          <a:latin typeface="+mn-lt"/>
          <a:ea typeface="+mn-ea"/>
          <a:cs typeface="+mn-cs"/>
        </a:defRPr>
      </a:lvl4pPr>
      <a:lvl5pPr marL="6637626" indent="-736767" algn="l" defTabSz="294930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428" kern="1200">
          <a:solidFill>
            <a:schemeClr val="tx1"/>
          </a:solidFill>
          <a:latin typeface="+mn-lt"/>
          <a:ea typeface="+mn-ea"/>
          <a:cs typeface="+mn-cs"/>
        </a:defRPr>
      </a:lvl5pPr>
      <a:lvl6pPr marL="8113134" indent="-737558" algn="l" defTabSz="2950231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6pPr>
      <a:lvl7pPr marL="9588249" indent="-737558" algn="l" defTabSz="2950231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7pPr>
      <a:lvl8pPr marL="11063365" indent="-737558" algn="l" defTabSz="2950231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8pPr>
      <a:lvl9pPr marL="12538480" indent="-737558" algn="l" defTabSz="2950231" rtl="0" eaLnBrk="1" latinLnBrk="0" hangingPunct="1">
        <a:spcBef>
          <a:spcPct val="20000"/>
        </a:spcBef>
        <a:buFont typeface="Arial" pitchFamily="34" charset="0"/>
        <a:buChar char="•"/>
        <a:defRPr sz="6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1pPr>
      <a:lvl2pPr marL="1475115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2pPr>
      <a:lvl3pPr marL="2950231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3pPr>
      <a:lvl4pPr marL="4425346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4pPr>
      <a:lvl5pPr marL="5900461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5pPr>
      <a:lvl6pPr marL="7375576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6pPr>
      <a:lvl7pPr marL="8850692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7pPr>
      <a:lvl8pPr marL="10325807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8pPr>
      <a:lvl9pPr marL="11800922" algn="l" defTabSz="2950231" rtl="0" eaLnBrk="1" latinLnBrk="0" hangingPunct="1">
        <a:defRPr sz="57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55" descr="E:\Новая эмблема ФТИ на Англ. Ioffe Institu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109" y="2630527"/>
            <a:ext cx="4233012" cy="165060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041" name="TextBox 8"/>
          <p:cNvSpPr txBox="1">
            <a:spLocks noChangeArrowheads="1"/>
          </p:cNvSpPr>
          <p:nvPr/>
        </p:nvSpPr>
        <p:spPr bwMode="auto">
          <a:xfrm>
            <a:off x="-1" y="392596"/>
            <a:ext cx="13666789" cy="15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662" b="1" dirty="0"/>
              <a:t> </a:t>
            </a:r>
            <a:r>
              <a:rPr lang="ru-RU" sz="4400" b="1" dirty="0"/>
              <a:t>Моделирование распыления W ионами </a:t>
            </a:r>
            <a:r>
              <a:rPr lang="ru-RU" sz="4400" b="1" dirty="0" err="1"/>
              <a:t>Ne</a:t>
            </a:r>
            <a:r>
              <a:rPr lang="ru-RU" sz="4400" b="1" dirty="0"/>
              <a:t> и </a:t>
            </a:r>
            <a:r>
              <a:rPr lang="ru-RU" sz="4400" b="1" dirty="0" err="1"/>
              <a:t>Be</a:t>
            </a:r>
            <a:r>
              <a:rPr lang="ru-RU" sz="4400" b="1" dirty="0"/>
              <a:t> методом молекулярной динамики</a:t>
            </a:r>
          </a:p>
        </p:txBody>
      </p:sp>
      <p:sp>
        <p:nvSpPr>
          <p:cNvPr id="1042" name="TextBox 9"/>
          <p:cNvSpPr txBox="1">
            <a:spLocks noChangeArrowheads="1"/>
          </p:cNvSpPr>
          <p:nvPr/>
        </p:nvSpPr>
        <p:spPr bwMode="auto">
          <a:xfrm>
            <a:off x="4094481" y="2167593"/>
            <a:ext cx="7716519" cy="176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543" b="1" u="sng" dirty="0"/>
              <a:t>Д.С. Мелузова</a:t>
            </a:r>
            <a:r>
              <a:rPr lang="en-US" sz="2543" b="1" dirty="0"/>
              <a:t>, </a:t>
            </a:r>
            <a:r>
              <a:rPr lang="ru-RU" sz="2543" b="1" dirty="0"/>
              <a:t>П.Ю. Бабенко</a:t>
            </a:r>
            <a:r>
              <a:rPr lang="en-US" sz="2543" b="1" dirty="0"/>
              <a:t>,</a:t>
            </a:r>
            <a:endParaRPr lang="ru-RU" sz="2543" b="1" dirty="0"/>
          </a:p>
          <a:p>
            <a:pPr algn="ctr"/>
            <a:r>
              <a:rPr lang="ru-RU" sz="2543" b="1" dirty="0"/>
              <a:t>А.Н. Зиновьев, А.П. Шергин</a:t>
            </a:r>
            <a:r>
              <a:rPr lang="en-US" sz="706" b="1" dirty="0"/>
              <a:t> </a:t>
            </a:r>
            <a:r>
              <a:rPr lang="ru-RU" sz="706" b="1" dirty="0"/>
              <a:t> </a:t>
            </a:r>
            <a:endParaRPr lang="en-US" sz="706" b="1" dirty="0"/>
          </a:p>
          <a:p>
            <a:pPr algn="ctr"/>
            <a:endParaRPr lang="ru-RU" sz="706" dirty="0"/>
          </a:p>
          <a:p>
            <a:pPr algn="ctr"/>
            <a:r>
              <a:rPr lang="ru-RU" sz="2543" dirty="0"/>
              <a:t>ФТИ им. А.Ф. Иоффе, Санкт-Петербург</a:t>
            </a:r>
            <a:r>
              <a:rPr lang="en-US" sz="2543" dirty="0"/>
              <a:t>, </a:t>
            </a:r>
            <a:r>
              <a:rPr lang="ru-RU" sz="2543" dirty="0"/>
              <a:t>Россия</a:t>
            </a:r>
            <a:endParaRPr lang="ru-RU" sz="2543" b="1" dirty="0"/>
          </a:p>
          <a:p>
            <a:pPr algn="ctr"/>
            <a:r>
              <a:rPr lang="en-GB" sz="2543" dirty="0"/>
              <a:t>e</a:t>
            </a:r>
            <a:r>
              <a:rPr lang="ru-RU" sz="2543" dirty="0"/>
              <a:t>-</a:t>
            </a:r>
            <a:r>
              <a:rPr lang="en-GB" sz="2543" dirty="0"/>
              <a:t>mail</a:t>
            </a:r>
            <a:r>
              <a:rPr lang="ru-RU" sz="2543" dirty="0"/>
              <a:t>: </a:t>
            </a:r>
            <a:r>
              <a:rPr lang="en-US" sz="2543" dirty="0"/>
              <a:t>dmeluzova@gmail.com</a:t>
            </a:r>
            <a:endParaRPr lang="ru-RU" sz="2543" dirty="0"/>
          </a:p>
        </p:txBody>
      </p:sp>
      <p:sp>
        <p:nvSpPr>
          <p:cNvPr id="1043" name="Rectangle 17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7" name="Rectangle 24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8" name="Rectangle 26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49" name="Rectangle 28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50" name="Rectangle 30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51" name="TextBox 11"/>
          <p:cNvSpPr txBox="1">
            <a:spLocks noChangeArrowheads="1"/>
          </p:cNvSpPr>
          <p:nvPr/>
        </p:nvSpPr>
        <p:spPr bwMode="auto">
          <a:xfrm>
            <a:off x="944793" y="4571020"/>
            <a:ext cx="19480463" cy="2440283"/>
          </a:xfrm>
          <a:prstGeom prst="rect">
            <a:avLst/>
          </a:prstGeom>
          <a:solidFill>
            <a:srgbClr val="92D050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543" b="1" dirty="0"/>
              <a:t>Аннотация</a:t>
            </a:r>
            <a:endParaRPr lang="en-US" sz="2543" b="1" dirty="0"/>
          </a:p>
          <a:p>
            <a:pPr algn="just"/>
            <a:r>
              <a:rPr lang="ru-RU" sz="2543" dirty="0"/>
              <a:t>Методом молекулярной динамики рассчитаны коэффициенты распыления и их угловые зависимости при бомбардировке вольфрама ионами </a:t>
            </a:r>
            <a:r>
              <a:rPr lang="ru-RU" sz="2543" dirty="0" err="1"/>
              <a:t>Be</a:t>
            </a:r>
            <a:r>
              <a:rPr lang="ru-RU" sz="2543" dirty="0"/>
              <a:t> и </a:t>
            </a:r>
            <a:r>
              <a:rPr lang="ru-RU" sz="2543" dirty="0" err="1"/>
              <a:t>Ne</a:t>
            </a:r>
            <a:r>
              <a:rPr lang="ru-RU" sz="2543" dirty="0"/>
              <a:t>. В случае </a:t>
            </a:r>
            <a:r>
              <a:rPr lang="ru-RU" sz="2543" dirty="0" err="1"/>
              <a:t>Ne</a:t>
            </a:r>
            <a:r>
              <a:rPr lang="ru-RU" sz="2543" dirty="0"/>
              <a:t> имеется хорошее согласие с экспериментом. Полученные данные для случая </a:t>
            </a:r>
            <a:r>
              <a:rPr lang="ru-RU" sz="2543" dirty="0" err="1"/>
              <a:t>Be</a:t>
            </a:r>
            <a:r>
              <a:rPr lang="ru-RU" sz="2543" dirty="0"/>
              <a:t>-W нужны для расчетов поступления примесей при бомбардировке ионами </a:t>
            </a:r>
            <a:r>
              <a:rPr lang="ru-RU" sz="2543" dirty="0" err="1"/>
              <a:t>Be</a:t>
            </a:r>
            <a:r>
              <a:rPr lang="ru-RU" sz="2543" dirty="0"/>
              <a:t> материала дивертора – вольфрама в плазме токамака-реактора ИТЭР. Предложена модель, объясняющая универсальность поведения коэффициентов распыления в </a:t>
            </a:r>
            <a:r>
              <a:rPr lang="ru-RU" sz="2543" dirty="0" err="1"/>
              <a:t>припороговой</a:t>
            </a:r>
            <a:r>
              <a:rPr lang="ru-RU" sz="2543" dirty="0"/>
              <a:t> области при бомбардировке вольфрама легкими ионами.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" y="18616"/>
            <a:ext cx="0" cy="127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20097730" y="3376"/>
            <a:ext cx="1271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1382782" y="18616"/>
            <a:ext cx="0" cy="127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" y="30292520"/>
            <a:ext cx="1271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1" y="29023155"/>
            <a:ext cx="0" cy="127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9" name="Rectangle 78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60" name="Rectangle 80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61" name="Rectangle 84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62" name="Rectangle 86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63" name="Rectangle 88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sz="4094">
              <a:latin typeface="Calibri" pitchFamily="34" charset="0"/>
            </a:endParaRPr>
          </a:p>
        </p:txBody>
      </p:sp>
      <p:sp>
        <p:nvSpPr>
          <p:cNvPr id="1076" name="Rectangle 48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77" name="Rectangle 50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78" name="Rectangle 52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79" name="Rectangle 54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82" name="Rectangle 2"/>
          <p:cNvSpPr>
            <a:spLocks noChangeArrowheads="1"/>
          </p:cNvSpPr>
          <p:nvPr/>
        </p:nvSpPr>
        <p:spPr bwMode="auto">
          <a:xfrm>
            <a:off x="1" y="-342572"/>
            <a:ext cx="184731" cy="72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sz="4094"/>
          </a:p>
        </p:txBody>
      </p:sp>
      <p:sp>
        <p:nvSpPr>
          <p:cNvPr id="102" name="TextBox 101"/>
          <p:cNvSpPr txBox="1"/>
          <p:nvPr/>
        </p:nvSpPr>
        <p:spPr>
          <a:xfrm>
            <a:off x="3301741" y="27596561"/>
            <a:ext cx="14814809" cy="2527359"/>
          </a:xfrm>
          <a:prstGeom prst="rect">
            <a:avLst/>
          </a:prstGeom>
          <a:solidFill>
            <a:srgbClr val="92D050">
              <a:alpha val="64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978" b="1" dirty="0"/>
              <a:t>Литература</a:t>
            </a:r>
            <a:endParaRPr lang="en-US" sz="1978" b="1" dirty="0"/>
          </a:p>
          <a:p>
            <a:pPr marL="242225" indent="12336"/>
            <a:r>
              <a:rPr lang="en-US" sz="1978" b="1" dirty="0"/>
              <a:t>1.</a:t>
            </a:r>
            <a:r>
              <a:rPr lang="en-US" sz="1978" dirty="0"/>
              <a:t> Ziegler J.F., </a:t>
            </a:r>
            <a:r>
              <a:rPr lang="en-US" sz="1978" dirty="0" err="1"/>
              <a:t>Biersack</a:t>
            </a:r>
            <a:r>
              <a:rPr lang="en-US" sz="1978" dirty="0"/>
              <a:t> J.P. SRIM – http://www.srim.org.</a:t>
            </a:r>
          </a:p>
          <a:p>
            <a:pPr marL="242225"/>
            <a:r>
              <a:rPr lang="en-US" sz="1978" b="1" dirty="0"/>
              <a:t>2.</a:t>
            </a:r>
            <a:r>
              <a:rPr lang="en-US" sz="1978" dirty="0"/>
              <a:t> Yamamura Y., Tawara H. // At. Data </a:t>
            </a:r>
            <a:r>
              <a:rPr lang="en-US" sz="1978" dirty="0" err="1"/>
              <a:t>Nucl</a:t>
            </a:r>
            <a:r>
              <a:rPr lang="en-US" sz="1978" dirty="0"/>
              <a:t>. Data Tables 1996. V. 62. P. 149;</a:t>
            </a:r>
          </a:p>
          <a:p>
            <a:pPr marL="242225"/>
            <a:r>
              <a:rPr lang="en-US" sz="1978" dirty="0"/>
              <a:t>Yamamura Y., </a:t>
            </a:r>
            <a:r>
              <a:rPr lang="en-US" sz="1978" dirty="0" err="1"/>
              <a:t>Itikawa</a:t>
            </a:r>
            <a:r>
              <a:rPr lang="en-US" sz="1978" dirty="0"/>
              <a:t> Y., Itoh N. Angular dependence of sputtering yields of monatomic solids. IPPJ-AM report 26. Nagoya. 1983.</a:t>
            </a:r>
          </a:p>
          <a:p>
            <a:pPr marL="242225"/>
            <a:r>
              <a:rPr lang="en-US" sz="1978" b="1" dirty="0"/>
              <a:t>3.</a:t>
            </a:r>
            <a:r>
              <a:rPr lang="en-US" sz="1978" dirty="0"/>
              <a:t> ACAT - Nakamura H., Saito S., Ito A.M. // J. Adv. </a:t>
            </a:r>
            <a:r>
              <a:rPr lang="en-US" sz="1978" dirty="0" err="1"/>
              <a:t>Simulat</a:t>
            </a:r>
            <a:r>
              <a:rPr lang="en-US" sz="1978" dirty="0"/>
              <a:t>. Sci. Eng. 2016. V. 3. P. 165.</a:t>
            </a:r>
          </a:p>
          <a:p>
            <a:pPr marL="242225"/>
            <a:r>
              <a:rPr lang="en-US" sz="1978" b="1" dirty="0"/>
              <a:t>4.</a:t>
            </a:r>
            <a:r>
              <a:rPr lang="en-US" sz="1978" dirty="0"/>
              <a:t> </a:t>
            </a:r>
            <a:r>
              <a:rPr lang="en-US" sz="1978" dirty="0" err="1"/>
              <a:t>SDTrimSP</a:t>
            </a:r>
            <a:r>
              <a:rPr lang="en-US" sz="1978" dirty="0"/>
              <a:t> - </a:t>
            </a:r>
            <a:r>
              <a:rPr lang="en-US" sz="1978" dirty="0" err="1"/>
              <a:t>Brezinsek</a:t>
            </a:r>
            <a:r>
              <a:rPr lang="en-US" sz="1978" dirty="0"/>
              <a:t> S. // J. </a:t>
            </a:r>
            <a:r>
              <a:rPr lang="en-US" sz="1978" dirty="0" err="1"/>
              <a:t>Nucl</a:t>
            </a:r>
            <a:r>
              <a:rPr lang="en-US" sz="1978" dirty="0"/>
              <a:t>. Mater. 2015. V. 463. P. 11-21.</a:t>
            </a:r>
          </a:p>
          <a:p>
            <a:pPr marL="242225"/>
            <a:r>
              <a:rPr lang="en-US" sz="1978" b="1" dirty="0"/>
              <a:t>5.</a:t>
            </a:r>
            <a:r>
              <a:rPr lang="en-US" sz="1978" dirty="0"/>
              <a:t> MD LAMMPS - Yang X., </a:t>
            </a:r>
            <a:r>
              <a:rPr lang="en-US" sz="1978" dirty="0" err="1"/>
              <a:t>Hassanein</a:t>
            </a:r>
            <a:r>
              <a:rPr lang="en-US" sz="1978" dirty="0"/>
              <a:t> A. // Appl. Surf. Sci. 2014. V. 293. P. 187.</a:t>
            </a:r>
          </a:p>
          <a:p>
            <a:pPr marL="242225"/>
            <a:r>
              <a:rPr lang="en-US" sz="1978" b="1" dirty="0"/>
              <a:t>6.</a:t>
            </a:r>
            <a:r>
              <a:rPr lang="en-US" sz="1978" dirty="0"/>
              <a:t> </a:t>
            </a:r>
            <a:r>
              <a:rPr lang="ru-RU" sz="1978" dirty="0"/>
              <a:t>Мелузова</a:t>
            </a:r>
            <a:r>
              <a:rPr lang="en-US" sz="1978" dirty="0"/>
              <a:t> </a:t>
            </a:r>
            <a:r>
              <a:rPr lang="ru-RU" sz="1978" dirty="0"/>
              <a:t>Д.С. И др. // ПЖТФ. 2020. Т.46. С.19.</a:t>
            </a:r>
            <a:endParaRPr lang="ru-RU" sz="1272" dirty="0"/>
          </a:p>
        </p:txBody>
      </p:sp>
      <p:sp>
        <p:nvSpPr>
          <p:cNvPr id="103" name="TextBox 4"/>
          <p:cNvSpPr txBox="1">
            <a:spLocks noChangeArrowheads="1"/>
          </p:cNvSpPr>
          <p:nvPr/>
        </p:nvSpPr>
        <p:spPr bwMode="auto">
          <a:xfrm>
            <a:off x="9229998" y="23879294"/>
            <a:ext cx="11195258" cy="3570208"/>
          </a:xfrm>
          <a:prstGeom prst="rect">
            <a:avLst/>
          </a:prstGeom>
          <a:solidFill>
            <a:srgbClr val="FFFF00">
              <a:alpha val="4196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60" b="1" dirty="0"/>
              <a:t>ВЫВОДЫ</a:t>
            </a:r>
            <a:endParaRPr lang="ru-RU" sz="2260" dirty="0"/>
          </a:p>
          <a:p>
            <a:pPr algn="just"/>
            <a:r>
              <a:rPr lang="ru-RU" sz="2260" dirty="0"/>
              <a:t>   Методом молекулярной динамики рассчитаны коэффициенты распыления и их угловые зависимости при бомбардировке вольфрама ионами </a:t>
            </a:r>
            <a:r>
              <a:rPr lang="ru-RU" sz="2260" dirty="0" err="1"/>
              <a:t>Be</a:t>
            </a:r>
            <a:r>
              <a:rPr lang="ru-RU" sz="2260" dirty="0"/>
              <a:t> и </a:t>
            </a:r>
            <a:r>
              <a:rPr lang="ru-RU" sz="2260" dirty="0" err="1"/>
              <a:t>Ne</a:t>
            </a:r>
            <a:r>
              <a:rPr lang="ru-RU" sz="2260" dirty="0"/>
              <a:t>. В случае </a:t>
            </a:r>
            <a:r>
              <a:rPr lang="ru-RU" sz="2260" dirty="0" err="1"/>
              <a:t>Ne</a:t>
            </a:r>
            <a:r>
              <a:rPr lang="ru-RU" sz="2260" dirty="0"/>
              <a:t> имеется хорошее согласие с экспериментом.</a:t>
            </a:r>
          </a:p>
          <a:p>
            <a:pPr algn="just"/>
            <a:r>
              <a:rPr lang="ru-RU" sz="2260" dirty="0"/>
              <a:t>   Полученные данные для случая </a:t>
            </a:r>
            <a:r>
              <a:rPr lang="ru-RU" sz="2260" dirty="0" err="1"/>
              <a:t>Be</a:t>
            </a:r>
            <a:r>
              <a:rPr lang="ru-RU" sz="2260" dirty="0"/>
              <a:t>-W нужны для расчетов поступления примесей при бомбардировке ионами </a:t>
            </a:r>
            <a:r>
              <a:rPr lang="ru-RU" sz="2260" dirty="0" err="1"/>
              <a:t>Be</a:t>
            </a:r>
            <a:r>
              <a:rPr lang="ru-RU" sz="2260" dirty="0"/>
              <a:t> материала дивертора – вольфрама в плазме токамака-реактора ИТЭР.</a:t>
            </a:r>
          </a:p>
          <a:p>
            <a:pPr algn="just"/>
            <a:r>
              <a:rPr lang="ru-RU" sz="2260" dirty="0"/>
              <a:t>   Предложена модель, объясняющая универсальность поведения коэффициентов распыления в </a:t>
            </a:r>
            <a:r>
              <a:rPr lang="ru-RU" sz="2260" dirty="0" err="1"/>
              <a:t>припороговой</a:t>
            </a:r>
            <a:r>
              <a:rPr lang="ru-RU" sz="2260" dirty="0"/>
              <a:t> области при бомбардировке вольфрама легкими ионами.</a:t>
            </a: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31" name="Rectangle 107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33" name="Rectangle 109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35" name="Rectangle 111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37" name="Rectangle 113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148" name="Rectangle 124"/>
          <p:cNvSpPr>
            <a:spLocks noChangeArrowheads="1"/>
          </p:cNvSpPr>
          <p:nvPr/>
        </p:nvSpPr>
        <p:spPr bwMode="auto">
          <a:xfrm>
            <a:off x="1" y="-329016"/>
            <a:ext cx="130504" cy="6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4589" tIns="32295" rIns="64589" bIns="3229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4094"/>
          </a:p>
        </p:txBody>
      </p:sp>
      <p:sp>
        <p:nvSpPr>
          <p:cNvPr id="157" name="Прямоугольник 49"/>
          <p:cNvSpPr>
            <a:spLocks noChangeArrowheads="1"/>
          </p:cNvSpPr>
          <p:nvPr/>
        </p:nvSpPr>
        <p:spPr bwMode="auto">
          <a:xfrm>
            <a:off x="1354965" y="12382245"/>
            <a:ext cx="8070583" cy="1309846"/>
          </a:xfrm>
          <a:prstGeom prst="rect">
            <a:avLst/>
          </a:prstGeom>
          <a:solidFill>
            <a:srgbClr val="FFFF00">
              <a:alpha val="1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ru-RU" sz="1978" b="1" dirty="0">
                <a:latin typeface="Arial"/>
                <a:cs typeface="Arial"/>
              </a:rPr>
              <a:t>Рис. 1</a:t>
            </a:r>
            <a:r>
              <a:rPr lang="en-US" sz="1978" b="1" dirty="0">
                <a:latin typeface="Arial"/>
                <a:cs typeface="Arial"/>
              </a:rPr>
              <a:t>.</a:t>
            </a:r>
            <a:r>
              <a:rPr lang="en-US" sz="1978" dirty="0">
                <a:latin typeface="Arial"/>
                <a:cs typeface="Arial"/>
              </a:rPr>
              <a:t> </a:t>
            </a:r>
            <a:r>
              <a:rPr lang="ru-RU" sz="1978" dirty="0"/>
              <a:t>Зависимость коэффициента распыления вольфрама от энергии бомбардирующих ионов неона.</a:t>
            </a:r>
            <a:endParaRPr lang="en-US" sz="1978" dirty="0"/>
          </a:p>
          <a:p>
            <a:pPr algn="just"/>
            <a:r>
              <a:rPr lang="ru-RU" sz="1978" dirty="0"/>
              <a:t>Модель выбивания поверхностных атомов потоком обратно рассеянных частиц (BSS – </a:t>
            </a:r>
            <a:r>
              <a:rPr lang="ru-RU" sz="1978" dirty="0" err="1"/>
              <a:t>Back</a:t>
            </a:r>
            <a:r>
              <a:rPr lang="ru-RU" sz="1978" dirty="0"/>
              <a:t> </a:t>
            </a:r>
            <a:r>
              <a:rPr lang="ru-RU" sz="1978" dirty="0" err="1"/>
              <a:t>Scattering</a:t>
            </a:r>
            <a:r>
              <a:rPr lang="ru-RU" sz="1978" dirty="0"/>
              <a:t> </a:t>
            </a:r>
            <a:r>
              <a:rPr lang="ru-RU" sz="1978" dirty="0" err="1"/>
              <a:t>Sputtering</a:t>
            </a:r>
            <a:r>
              <a:rPr lang="ru-RU" sz="1978" dirty="0"/>
              <a:t>).</a:t>
            </a:r>
            <a:endParaRPr lang="en-US" sz="1978" dirty="0">
              <a:latin typeface="Arial"/>
              <a:cs typeface="Arial"/>
            </a:endParaRPr>
          </a:p>
        </p:txBody>
      </p:sp>
      <p:sp>
        <p:nvSpPr>
          <p:cNvPr id="79" name="Прямоугольник 49"/>
          <p:cNvSpPr>
            <a:spLocks noChangeArrowheads="1"/>
          </p:cNvSpPr>
          <p:nvPr/>
        </p:nvSpPr>
        <p:spPr bwMode="auto">
          <a:xfrm>
            <a:off x="2223757" y="25209218"/>
            <a:ext cx="6169952" cy="1005468"/>
          </a:xfrm>
          <a:prstGeom prst="rect">
            <a:avLst/>
          </a:prstGeom>
          <a:solidFill>
            <a:srgbClr val="FFFF00">
              <a:alpha val="1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978" b="1" dirty="0"/>
              <a:t>Рис</a:t>
            </a:r>
            <a:r>
              <a:rPr lang="en-US" sz="1978" b="1" dirty="0"/>
              <a:t>.</a:t>
            </a:r>
            <a:r>
              <a:rPr lang="ru-RU" sz="1978" b="1" dirty="0"/>
              <a:t> 5.</a:t>
            </a:r>
            <a:r>
              <a:rPr lang="ru-RU" sz="1978" dirty="0"/>
              <a:t> </a:t>
            </a:r>
            <a:r>
              <a:rPr lang="en-US" sz="1978" dirty="0">
                <a:latin typeface="Arial"/>
                <a:cs typeface="Arial"/>
              </a:rPr>
              <a:t> </a:t>
            </a:r>
            <a:r>
              <a:rPr lang="ru-RU" sz="1978" dirty="0"/>
              <a:t>Зависимость коэффициента распыления вольфрама различными ионами в приведенных координатах.</a:t>
            </a:r>
          </a:p>
        </p:txBody>
      </p:sp>
      <p:sp>
        <p:nvSpPr>
          <p:cNvPr id="80" name="Прямоугольник 49"/>
          <p:cNvSpPr>
            <a:spLocks noChangeArrowheads="1"/>
          </p:cNvSpPr>
          <p:nvPr/>
        </p:nvSpPr>
        <p:spPr bwMode="auto">
          <a:xfrm>
            <a:off x="12625242" y="19112521"/>
            <a:ext cx="6681623" cy="701089"/>
          </a:xfrm>
          <a:prstGeom prst="rect">
            <a:avLst/>
          </a:prstGeom>
          <a:solidFill>
            <a:srgbClr val="FFFF00">
              <a:alpha val="1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978" b="1" dirty="0"/>
              <a:t>Рис. 4. </a:t>
            </a:r>
            <a:r>
              <a:rPr lang="ru-RU" sz="1978" dirty="0"/>
              <a:t>Зависимость коэффициента распыления вольфрама ионами бериллия от угла падения пучка.</a:t>
            </a:r>
          </a:p>
        </p:txBody>
      </p:sp>
      <p:sp>
        <p:nvSpPr>
          <p:cNvPr id="82" name="Прямоугольник 49"/>
          <p:cNvSpPr>
            <a:spLocks noChangeArrowheads="1"/>
          </p:cNvSpPr>
          <p:nvPr/>
        </p:nvSpPr>
        <p:spPr bwMode="auto">
          <a:xfrm>
            <a:off x="12900086" y="12382245"/>
            <a:ext cx="6131936" cy="701089"/>
          </a:xfrm>
          <a:prstGeom prst="rect">
            <a:avLst/>
          </a:prstGeom>
          <a:solidFill>
            <a:srgbClr val="FFFF00">
              <a:alpha val="1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978" b="1" dirty="0"/>
              <a:t>Рис</a:t>
            </a:r>
            <a:r>
              <a:rPr lang="en-US" sz="1978" b="1" dirty="0"/>
              <a:t>.</a:t>
            </a:r>
            <a:r>
              <a:rPr lang="ru-RU" sz="1978" b="1" dirty="0"/>
              <a:t> </a:t>
            </a:r>
            <a:r>
              <a:rPr lang="en-US" sz="1978" b="1" dirty="0"/>
              <a:t>2. </a:t>
            </a:r>
            <a:r>
              <a:rPr lang="ru-RU" sz="1978" dirty="0"/>
              <a:t>Зависимость коэффициента распыления вольфрама от энергии ионов бериллия.</a:t>
            </a:r>
          </a:p>
        </p:txBody>
      </p:sp>
      <p:sp>
        <p:nvSpPr>
          <p:cNvPr id="83" name="Прямоугольник 49"/>
          <p:cNvSpPr>
            <a:spLocks noChangeArrowheads="1"/>
          </p:cNvSpPr>
          <p:nvPr/>
        </p:nvSpPr>
        <p:spPr bwMode="auto">
          <a:xfrm>
            <a:off x="1784852" y="19101797"/>
            <a:ext cx="6771320" cy="1005468"/>
          </a:xfrm>
          <a:prstGeom prst="rect">
            <a:avLst/>
          </a:prstGeom>
          <a:solidFill>
            <a:srgbClr val="FFFF00">
              <a:alpha val="1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ru-RU" sz="1978" b="1" dirty="0">
                <a:latin typeface="Arial"/>
                <a:cs typeface="Arial"/>
              </a:rPr>
              <a:t>Рис.</a:t>
            </a:r>
            <a:r>
              <a:rPr lang="en-US" sz="1978" b="1" dirty="0">
                <a:latin typeface="Arial"/>
                <a:cs typeface="Arial"/>
              </a:rPr>
              <a:t> 3</a:t>
            </a:r>
            <a:r>
              <a:rPr lang="en-US" sz="1978" dirty="0">
                <a:latin typeface="Arial"/>
                <a:cs typeface="Arial"/>
              </a:rPr>
              <a:t>. </a:t>
            </a:r>
            <a:r>
              <a:rPr lang="ru-RU" sz="1978" dirty="0"/>
              <a:t>Зависимость коэффициента распыления вольфрама ионами неона от угла падения пучка. Угол отсчитывается от нормали к поверхности.</a:t>
            </a:r>
          </a:p>
        </p:txBody>
      </p:sp>
      <p:sp>
        <p:nvSpPr>
          <p:cNvPr id="86" name="Прямоугольник 49"/>
          <p:cNvSpPr>
            <a:spLocks noChangeArrowheads="1"/>
          </p:cNvSpPr>
          <p:nvPr/>
        </p:nvSpPr>
        <p:spPr bwMode="auto">
          <a:xfrm>
            <a:off x="9229998" y="20595270"/>
            <a:ext cx="11195258" cy="3136115"/>
          </a:xfrm>
          <a:prstGeom prst="rect">
            <a:avLst/>
          </a:prstGeom>
          <a:solidFill>
            <a:schemeClr val="accent2">
              <a:lumMod val="60000"/>
              <a:lumOff val="40000"/>
              <a:alpha val="16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978" dirty="0"/>
              <a:t>На рис. </a:t>
            </a:r>
            <a:r>
              <a:rPr lang="en-US" sz="1978" dirty="0"/>
              <a:t>5</a:t>
            </a:r>
            <a:r>
              <a:rPr lang="ru-RU" sz="1978" dirty="0"/>
              <a:t> представлены зависимости коэффициентов распыления вольфрама ионами D, </a:t>
            </a:r>
            <a:r>
              <a:rPr lang="ru-RU" sz="1978" dirty="0" err="1"/>
              <a:t>He</a:t>
            </a:r>
            <a:r>
              <a:rPr lang="ru-RU" sz="1978" dirty="0"/>
              <a:t>, </a:t>
            </a:r>
            <a:r>
              <a:rPr lang="ru-RU" sz="1978" dirty="0" err="1"/>
              <a:t>Be</a:t>
            </a:r>
            <a:r>
              <a:rPr lang="ru-RU" sz="1978" dirty="0"/>
              <a:t>, </a:t>
            </a:r>
            <a:r>
              <a:rPr lang="ru-RU" sz="1978" dirty="0" err="1"/>
              <a:t>Ne</a:t>
            </a:r>
            <a:r>
              <a:rPr lang="ru-RU" sz="1978" dirty="0"/>
              <a:t>. Для </a:t>
            </a:r>
            <a:r>
              <a:rPr lang="ru-RU" sz="1978" dirty="0" err="1"/>
              <a:t>Be</a:t>
            </a:r>
            <a:r>
              <a:rPr lang="ru-RU" sz="1978" dirty="0"/>
              <a:t> использованы расчетные данные, в остальных случаях - экспериментальные. Шкала энергий нормирована на величины пороговой энергии. Для нормирования по абсолютной шкале использован коэффициент К= σ(</a:t>
            </a:r>
            <a:r>
              <a:rPr lang="ru-RU" sz="1978" dirty="0">
                <a:sym typeface="Symbol" panose="05050102010706020507" pitchFamily="18" charset="2"/>
              </a:rPr>
              <a:t></a:t>
            </a:r>
            <a:r>
              <a:rPr lang="en-US" sz="1978" baseline="-25000" dirty="0" err="1">
                <a:sym typeface="Symbol" panose="05050102010706020507" pitchFamily="18" charset="2"/>
              </a:rPr>
              <a:t>th</a:t>
            </a:r>
            <a:r>
              <a:rPr lang="ru-RU" sz="1978" dirty="0"/>
              <a:t>)/d</a:t>
            </a:r>
            <a:r>
              <a:rPr lang="ru-RU" sz="1978" baseline="30000" dirty="0"/>
              <a:t>2</a:t>
            </a:r>
            <a:r>
              <a:rPr lang="ru-RU" sz="1978" dirty="0"/>
              <a:t> при E/</a:t>
            </a:r>
            <a:r>
              <a:rPr lang="ru-RU" sz="1978" dirty="0" err="1"/>
              <a:t>E</a:t>
            </a:r>
            <a:r>
              <a:rPr lang="ru-RU" sz="1978" baseline="-25000" dirty="0" err="1"/>
              <a:t>th</a:t>
            </a:r>
            <a:r>
              <a:rPr lang="ru-RU" sz="1978" dirty="0"/>
              <a:t>=4. Здесь σ(</a:t>
            </a:r>
            <a:r>
              <a:rPr lang="ru-RU" sz="1978" dirty="0">
                <a:sym typeface="Symbol" panose="05050102010706020507" pitchFamily="18" charset="2"/>
              </a:rPr>
              <a:t></a:t>
            </a:r>
            <a:r>
              <a:rPr lang="ru-RU" sz="1978" baseline="-25000" dirty="0" err="1"/>
              <a:t>th</a:t>
            </a:r>
            <a:r>
              <a:rPr lang="ru-RU" sz="1978" dirty="0"/>
              <a:t>) – сечение рассеяния на угол, больший </a:t>
            </a:r>
            <a:r>
              <a:rPr lang="ru-RU" sz="1978" dirty="0">
                <a:sym typeface="Symbol" panose="05050102010706020507" pitchFamily="18" charset="2"/>
              </a:rPr>
              <a:t></a:t>
            </a:r>
            <a:r>
              <a:rPr lang="ru-RU" sz="1978" baseline="-25000" dirty="0" err="1"/>
              <a:t>th</a:t>
            </a:r>
            <a:r>
              <a:rPr lang="ru-RU" sz="1978" dirty="0"/>
              <a:t>. Коэффициент К можно трактовать как вероятность выбивания атома вольфрама потоком обратно рассеянных частиц.</a:t>
            </a:r>
          </a:p>
          <a:p>
            <a:pPr algn="just"/>
            <a:r>
              <a:rPr lang="ru-RU" sz="1978" dirty="0"/>
              <a:t>Как видно, из рисунка 5, предложенная модель неплохо описывает поведение коэффициентов распыления в пороговой области. Обращает на себя внимание практически совпадение кривых для ионов близких масс. Имеется возможность экстраполирования данных на неизученные случаи.</a:t>
            </a: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35C909FC-23A1-487E-B5A3-6E4342AF4FD0}"/>
              </a:ext>
            </a:extLst>
          </p:cNvPr>
          <p:cNvCxnSpPr/>
          <p:nvPr/>
        </p:nvCxnSpPr>
        <p:spPr>
          <a:xfrm flipH="1">
            <a:off x="20112970" y="30285256"/>
            <a:ext cx="1271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CFAD00ED-A64D-4879-B819-7D00D7DB1113}"/>
              </a:ext>
            </a:extLst>
          </p:cNvPr>
          <p:cNvCxnSpPr/>
          <p:nvPr/>
        </p:nvCxnSpPr>
        <p:spPr>
          <a:xfrm>
            <a:off x="21382782" y="29010293"/>
            <a:ext cx="0" cy="127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4218A58E-8D5D-4CBD-91DB-F0FC69038384}"/>
              </a:ext>
            </a:extLst>
          </p:cNvPr>
          <p:cNvCxnSpPr/>
          <p:nvPr/>
        </p:nvCxnSpPr>
        <p:spPr>
          <a:xfrm flipH="1">
            <a:off x="1" y="3376"/>
            <a:ext cx="12715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50-я Международная Тулиновская конференция по Физике Взаимодействия Заряженных Частиц с Кристаллами">
            <a:extLst>
              <a:ext uri="{FF2B5EF4-FFF2-40B4-BE49-F238E27FC236}">
                <a16:creationId xmlns:a16="http://schemas.microsoft.com/office/drawing/2014/main" id="{46729DBE-EA0E-4229-936B-799B5641A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0502" y="2130711"/>
            <a:ext cx="1518777" cy="180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8">
            <a:extLst>
              <a:ext uri="{FF2B5EF4-FFF2-40B4-BE49-F238E27FC236}">
                <a16:creationId xmlns:a16="http://schemas.microsoft.com/office/drawing/2014/main" id="{430F4D4D-1B39-4974-9FA9-6AD6440F7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4560" y="289431"/>
            <a:ext cx="757349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1A34F6"/>
                </a:solidFill>
              </a:rPr>
              <a:t>50-я Международная </a:t>
            </a:r>
            <a:r>
              <a:rPr lang="ru-RU" sz="2400" b="1" dirty="0" err="1">
                <a:solidFill>
                  <a:srgbClr val="1A34F6"/>
                </a:solidFill>
              </a:rPr>
              <a:t>Тулиновская</a:t>
            </a:r>
            <a:r>
              <a:rPr lang="ru-RU" sz="2400" b="1" dirty="0">
                <a:solidFill>
                  <a:srgbClr val="1A34F6"/>
                </a:solidFill>
              </a:rPr>
              <a:t> конференция по Физике Взаимодействия Заряженных Частиц с Кристаллами</a:t>
            </a:r>
          </a:p>
          <a:p>
            <a:endParaRPr lang="ru-RU" sz="2400" b="1" dirty="0">
              <a:solidFill>
                <a:srgbClr val="1A34F6"/>
              </a:solidFill>
            </a:endParaRPr>
          </a:p>
          <a:p>
            <a:r>
              <a:rPr lang="ru-RU" sz="2400" b="1" dirty="0">
                <a:solidFill>
                  <a:srgbClr val="1A34F6"/>
                </a:solidFill>
              </a:rPr>
              <a:t>Москва, МГУ им М.В. Ломоносова,</a:t>
            </a:r>
          </a:p>
          <a:p>
            <a:r>
              <a:rPr lang="ru-RU" sz="2400" b="1" dirty="0">
                <a:solidFill>
                  <a:srgbClr val="1A34F6"/>
                </a:solidFill>
              </a:rPr>
              <a:t>25-27 мая 2021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07CBA9FB-229D-4BDB-BB7B-BEE7BE446D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56577"/>
              </p:ext>
            </p:extLst>
          </p:nvPr>
        </p:nvGraphicFramePr>
        <p:xfrm>
          <a:off x="1732657" y="7008660"/>
          <a:ext cx="7315200" cy="5109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4" imgW="4154760" imgH="2901600" progId="Origin50.Graph">
                  <p:embed/>
                </p:oleObj>
              </mc:Choice>
              <mc:Fallback>
                <p:oleObj name="Graph" r:id="rId4" imgW="4154760" imgH="290160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32657" y="7008660"/>
                        <a:ext cx="7315200" cy="5109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68157B7-C4DC-42B0-B749-B1E8041203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847"/>
              </p:ext>
            </p:extLst>
          </p:nvPr>
        </p:nvGraphicFramePr>
        <p:xfrm>
          <a:off x="12376681" y="6981471"/>
          <a:ext cx="7315200" cy="5109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6" imgW="4154760" imgH="2901600" progId="Origin50.Graph">
                  <p:embed/>
                </p:oleObj>
              </mc:Choice>
              <mc:Fallback>
                <p:oleObj name="Graph" r:id="rId6" imgW="4154760" imgH="290160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76681" y="6981471"/>
                        <a:ext cx="7315200" cy="5109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00F91E0-CD18-42D9-B543-9D6BFD90BF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161191"/>
              </p:ext>
            </p:extLst>
          </p:nvPr>
        </p:nvGraphicFramePr>
        <p:xfrm>
          <a:off x="1732657" y="13642274"/>
          <a:ext cx="7315200" cy="5172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8" imgW="4276800" imgH="3024720" progId="Origin50.Graph">
                  <p:embed/>
                </p:oleObj>
              </mc:Choice>
              <mc:Fallback>
                <p:oleObj name="Graph" r:id="rId8" imgW="4276800" imgH="30247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32657" y="13642274"/>
                        <a:ext cx="7315200" cy="5172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969AE7DB-B5EC-4E73-8448-D475AECC9C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921697"/>
              </p:ext>
            </p:extLst>
          </p:nvPr>
        </p:nvGraphicFramePr>
        <p:xfrm>
          <a:off x="1732657" y="19974183"/>
          <a:ext cx="7315200" cy="5172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10" imgW="4276800" imgH="3024720" progId="Origin50.Graph">
                  <p:embed/>
                </p:oleObj>
              </mc:Choice>
              <mc:Fallback>
                <p:oleObj name="Graph" r:id="rId10" imgW="4276800" imgH="30247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32657" y="19974183"/>
                        <a:ext cx="7315200" cy="5172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F0B1790C-6B64-4E68-AB56-886859A3D2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878945"/>
              </p:ext>
            </p:extLst>
          </p:nvPr>
        </p:nvGraphicFramePr>
        <p:xfrm>
          <a:off x="12376681" y="13671527"/>
          <a:ext cx="7315200" cy="5172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12" imgW="4276800" imgH="3024720" progId="Origin50.Graph">
                  <p:embed/>
                </p:oleObj>
              </mc:Choice>
              <mc:Fallback>
                <p:oleObj name="Graph" r:id="rId12" imgW="4276800" imgH="30247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376681" y="13671527"/>
                        <a:ext cx="7315200" cy="5172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D15F5EC1-53EC-475C-8395-BC73C811C680}"/>
              </a:ext>
            </a:extLst>
          </p:cNvPr>
          <p:cNvCxnSpPr>
            <a:cxnSpLocks/>
          </p:cNvCxnSpPr>
          <p:nvPr/>
        </p:nvCxnSpPr>
        <p:spPr>
          <a:xfrm>
            <a:off x="763429" y="13822680"/>
            <a:ext cx="19735800" cy="0"/>
          </a:xfrm>
          <a:prstGeom prst="line">
            <a:avLst/>
          </a:prstGeom>
          <a:ln w="47625">
            <a:solidFill>
              <a:srgbClr val="1A34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295DA471-76A3-45B1-8666-980339FB29C8}"/>
              </a:ext>
            </a:extLst>
          </p:cNvPr>
          <p:cNvCxnSpPr>
            <a:cxnSpLocks/>
          </p:cNvCxnSpPr>
          <p:nvPr/>
        </p:nvCxnSpPr>
        <p:spPr>
          <a:xfrm>
            <a:off x="801529" y="20318730"/>
            <a:ext cx="19735800" cy="0"/>
          </a:xfrm>
          <a:prstGeom prst="line">
            <a:avLst/>
          </a:prstGeom>
          <a:ln w="47625">
            <a:solidFill>
              <a:srgbClr val="1A34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6563</TotalTime>
  <Words>625</Words>
  <PresentationFormat>Произвольный</PresentationFormat>
  <Paragraphs>32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Graph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2014-06-19T07:09:09Z</dcterms:created>
  <dcterms:modified xsi:type="dcterms:W3CDTF">2021-05-24T06:21:31Z</dcterms:modified>
</cp:coreProperties>
</file>