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8" autoAdjust="0"/>
  </p:normalViewPr>
  <p:slideViewPr>
    <p:cSldViewPr snapToGrid="0">
      <p:cViewPr>
        <p:scale>
          <a:sx n="25" d="100"/>
          <a:sy n="25" d="100"/>
        </p:scale>
        <p:origin x="210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C17F1-A3D9-4A9D-BABA-1D65B30716C0}" type="datetimeFigureOut">
              <a:rPr lang="ru-RU" smtClean="0"/>
              <a:t>23.05.2021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7A5F2-F3A8-439C-A9CC-7A6DB14280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3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789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9578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9368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9157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8946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873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8525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8314" algn="l" defTabSz="2479578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7A5F2-F3A8-439C-A9CC-7A6DB14280C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8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A705-7E49-4314-9880-4AF4E3089E0D}" type="datetimeFigureOut">
              <a:rPr lang="ru-RU" smtClean="0"/>
              <a:t>23.05.2021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3D6C-A5B4-4B4E-9452-37D54B1A9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00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A705-7E49-4314-9880-4AF4E3089E0D}" type="datetimeFigureOut">
              <a:rPr lang="ru-RU" smtClean="0"/>
              <a:t>23.05.2021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3D6C-A5B4-4B4E-9452-37D54B1A9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29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A705-7E49-4314-9880-4AF4E3089E0D}" type="datetimeFigureOut">
              <a:rPr lang="ru-RU" smtClean="0"/>
              <a:t>23.05.2021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3D6C-A5B4-4B4E-9452-37D54B1A9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50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A705-7E49-4314-9880-4AF4E3089E0D}" type="datetimeFigureOut">
              <a:rPr lang="ru-RU" smtClean="0"/>
              <a:t>23.05.2021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3D6C-A5B4-4B4E-9452-37D54B1A9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20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A705-7E49-4314-9880-4AF4E3089E0D}" type="datetimeFigureOut">
              <a:rPr lang="ru-RU" smtClean="0"/>
              <a:t>23.05.2021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3D6C-A5B4-4B4E-9452-37D54B1A9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13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A705-7E49-4314-9880-4AF4E3089E0D}" type="datetimeFigureOut">
              <a:rPr lang="ru-RU" smtClean="0"/>
              <a:t>23.05.2021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3D6C-A5B4-4B4E-9452-37D54B1A9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90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A705-7E49-4314-9880-4AF4E3089E0D}" type="datetimeFigureOut">
              <a:rPr lang="ru-RU" smtClean="0"/>
              <a:t>23.05.2021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3D6C-A5B4-4B4E-9452-37D54B1A9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35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A705-7E49-4314-9880-4AF4E3089E0D}" type="datetimeFigureOut">
              <a:rPr lang="ru-RU" smtClean="0"/>
              <a:t>23.05.2021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3D6C-A5B4-4B4E-9452-37D54B1A9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34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A705-7E49-4314-9880-4AF4E3089E0D}" type="datetimeFigureOut">
              <a:rPr lang="ru-RU" smtClean="0"/>
              <a:t>23.05.2021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3D6C-A5B4-4B4E-9452-37D54B1A9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60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A705-7E49-4314-9880-4AF4E3089E0D}" type="datetimeFigureOut">
              <a:rPr lang="ru-RU" smtClean="0"/>
              <a:t>23.05.2021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3D6C-A5B4-4B4E-9452-37D54B1A9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153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A705-7E49-4314-9880-4AF4E3089E0D}" type="datetimeFigureOut">
              <a:rPr lang="ru-RU" smtClean="0"/>
              <a:t>23.05.2021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A3D6C-A5B4-4B4E-9452-37D54B1A9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44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4A705-7E49-4314-9880-4AF4E3089E0D}" type="datetimeFigureOut">
              <a:rPr lang="ru-RU" smtClean="0"/>
              <a:t>23.05.2021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A3D6C-A5B4-4B4E-9452-37D54B1A93B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99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g"/><Relationship Id="rId3" Type="http://schemas.openxmlformats.org/officeDocument/2006/relationships/image" Target="../media/image1.emf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g"/><Relationship Id="rId5" Type="http://schemas.openxmlformats.org/officeDocument/2006/relationships/image" Target="../media/image3.emf"/><Relationship Id="rId15" Type="http://schemas.openxmlformats.org/officeDocument/2006/relationships/image" Target="../media/image13.jpeg"/><Relationship Id="rId10" Type="http://schemas.openxmlformats.org/officeDocument/2006/relationships/image" Target="../media/image8.emf"/><Relationship Id="rId19" Type="http://schemas.openxmlformats.org/officeDocument/2006/relationships/image" Target="../media/image17.jpg"/><Relationship Id="rId4" Type="http://schemas.openxmlformats.org/officeDocument/2006/relationships/image" Target="../media/image2.emf"/><Relationship Id="rId9" Type="http://schemas.openxmlformats.org/officeDocument/2006/relationships/image" Target="../media/image7.emf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1F3C3675-58D0-4BE1-B8E5-046430D66AD2}"/>
              </a:ext>
            </a:extLst>
          </p:cNvPr>
          <p:cNvSpPr/>
          <p:nvPr/>
        </p:nvSpPr>
        <p:spPr>
          <a:xfrm flipV="1">
            <a:off x="821793" y="2039899"/>
            <a:ext cx="20042571" cy="40172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F23E61BB-D05B-4298-BF96-2908A54A33F5}"/>
              </a:ext>
            </a:extLst>
          </p:cNvPr>
          <p:cNvSpPr/>
          <p:nvPr/>
        </p:nvSpPr>
        <p:spPr>
          <a:xfrm>
            <a:off x="1525418" y="21380099"/>
            <a:ext cx="4759092" cy="6634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9AFCF85C-38E7-4134-9DC8-22FE490E19D8}"/>
              </a:ext>
            </a:extLst>
          </p:cNvPr>
          <p:cNvSpPr/>
          <p:nvPr/>
        </p:nvSpPr>
        <p:spPr>
          <a:xfrm>
            <a:off x="10936679" y="25347676"/>
            <a:ext cx="10338711" cy="39315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86DE6D-76E6-4A70-8EB4-68222DC7E099}"/>
              </a:ext>
            </a:extLst>
          </p:cNvPr>
          <p:cNvSpPr/>
          <p:nvPr/>
        </p:nvSpPr>
        <p:spPr>
          <a:xfrm>
            <a:off x="13327027" y="13865547"/>
            <a:ext cx="6714333" cy="9362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EE96FC7-AD54-4EE0-AA14-101282A7E367}"/>
              </a:ext>
            </a:extLst>
          </p:cNvPr>
          <p:cNvSpPr/>
          <p:nvPr/>
        </p:nvSpPr>
        <p:spPr>
          <a:xfrm>
            <a:off x="2028684" y="15812242"/>
            <a:ext cx="8802701" cy="9580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C16143F-2BDF-4B41-A2D9-865195AA4016}"/>
              </a:ext>
            </a:extLst>
          </p:cNvPr>
          <p:cNvSpPr/>
          <p:nvPr/>
        </p:nvSpPr>
        <p:spPr>
          <a:xfrm>
            <a:off x="2040377" y="9647648"/>
            <a:ext cx="8802701" cy="884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5610" y="2242001"/>
            <a:ext cx="2047493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источников ионов для компактных генераторов нейтронов 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 Кленин</a:t>
            </a:r>
            <a:r>
              <a:rPr lang="ru-RU" sz="2400" i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*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А.Н. Олейник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А.С. Кубанкин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О.О. Иващук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А.С. Чепурнов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М.А. Кирсанов</a:t>
            </a:r>
            <a:r>
              <a:rPr lang="ru-RU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Лаборатория радиационной физики, Белгородский государственный национальный исследовательский университет, Белгород, Россия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Физический институт им. П.Н. Лебедева РАН, Москва, Россия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John Adams Institute at Royal Holloway, University of London,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Egham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United Kingdom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Научно-исследовательский институт ядерной физики им. Д.В.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Скобельцына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МГУ им М.В. Ломоносова, Москва, Россия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Национальный исследовательский ядерный университет "МИФИ", Москва, Россия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StaRscReam046@gmail.com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6383" y="6041601"/>
            <a:ext cx="1176574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широкую распространённость использования источников нейтронов, актуальной нерешённой задачей является разработка компактных источников быстрых нейтронов с габаритными размерами источника в сборе порядка 1-10 см при управляемой интенсивности до 1000 н/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Такие источники особо востребованы для калибровки детекторов низкофоновых экспериментов. Данная задача связана с отработкой простой и надёжной конструкции ионных источников (ИИ), обладающих возможностью управления эмиттером и, как следствие, конечным значением тока ионов.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732" dirty="0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051795" y="3577893"/>
            <a:ext cx="8096764" cy="209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7064" tIns="113532" rIns="227064" bIns="113532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212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103" y="88947"/>
            <a:ext cx="3332514" cy="157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7171" y="79401"/>
            <a:ext cx="2721224" cy="176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2873" y="39054"/>
            <a:ext cx="1748529" cy="1810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13477186" y="13809330"/>
            <a:ext cx="64140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Оптимизированный источник ионов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основе стандартной пушки Пирса)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812" y="14858015"/>
            <a:ext cx="4076278" cy="377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8" t="14726" r="28333" b="9631"/>
          <a:stretch/>
        </p:blipFill>
        <p:spPr>
          <a:xfrm rot="5400000">
            <a:off x="16797590" y="14990230"/>
            <a:ext cx="3776466" cy="353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16291814" y="18734207"/>
            <a:ext cx="478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модернизированного источника ионов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471826" y="18755029"/>
            <a:ext cx="4634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оптимизированного источника ионов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9"/>
          <a:stretch/>
        </p:blipFill>
        <p:spPr>
          <a:xfrm>
            <a:off x="12724818" y="19571916"/>
            <a:ext cx="7760508" cy="4616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12232240" y="24410377"/>
            <a:ext cx="874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тока ионов от ускоряющего напряжения электронов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529526" y="29633691"/>
            <a:ext cx="14499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выполнена в рамках проекта Государственного задания №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FZWG-20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-0032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280431" y="25300487"/>
            <a:ext cx="100227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работы был разработан испытательный стенд для отработки конструкций источников ионов, позволяющий контролировать основные параметры разрабатываемых источников ионов дейтерия. Проведены испытания и отработаны конструкции трёх компактных источников ионов, показана возможность получения и регулирования тока ионов в пределах от 1 нА до 10 мкА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Оптимизированный на основе принципов двух манометрических преобразователей источник ионов – является наиболее удачным вариантом для последующего его использования в компактном генераторе быстрых нейтронов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2D5DDDFE-877D-4DDD-A98E-DE8F2658E3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775" y="64452"/>
            <a:ext cx="1762673" cy="1764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E3596B2-3334-4601-845B-C7EEDA2899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587" y="70148"/>
            <a:ext cx="3475205" cy="1659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CACFA9F4-3D50-4F73-983B-4A474984AE1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5" t="6045" r="16486" b="7073"/>
          <a:stretch/>
        </p:blipFill>
        <p:spPr>
          <a:xfrm>
            <a:off x="13600181" y="6823889"/>
            <a:ext cx="6380213" cy="4538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55C21AE-11B3-4C76-82EF-1FAE327FD4E2}"/>
              </a:ext>
            </a:extLst>
          </p:cNvPr>
          <p:cNvSpPr/>
          <p:nvPr/>
        </p:nvSpPr>
        <p:spPr>
          <a:xfrm>
            <a:off x="12445617" y="11418145"/>
            <a:ext cx="85470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Испытательный стенд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– вакуумная камера, 2 – источник ионов, 3 – цилиндр Фарадея, 4 – амперметр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keithley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6485,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5,5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биполярные высоковольтные источники питания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Ortec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556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Spellman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Bertan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 3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846E1B-B50B-4CB6-9705-290EC6BF0479}"/>
              </a:ext>
            </a:extLst>
          </p:cNvPr>
          <p:cNvSpPr txBox="1"/>
          <p:nvPr/>
        </p:nvSpPr>
        <p:spPr>
          <a:xfrm>
            <a:off x="13600181" y="6115210"/>
            <a:ext cx="6291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экспериментальной установки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BC82F1D-A7AF-4A3C-AB26-201B0960FFA7}"/>
              </a:ext>
            </a:extLst>
          </p:cNvPr>
          <p:cNvSpPr txBox="1"/>
          <p:nvPr/>
        </p:nvSpPr>
        <p:spPr>
          <a:xfrm>
            <a:off x="1407787" y="9508242"/>
            <a:ext cx="10259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ионов на основе манометрического преобразователя ПММ-28</a:t>
            </a:r>
          </a:p>
        </p:txBody>
      </p:sp>
      <p:pic>
        <p:nvPicPr>
          <p:cNvPr id="74" name="Рисунок 73" descr="https://sun9-59.userapi.com/ENhj31-dthAPtYaczY_Ma-RVVGhQMkaURun3dg/lCUcrDKNn4A.jpg">
            <a:extLst>
              <a:ext uri="{FF2B5EF4-FFF2-40B4-BE49-F238E27FC236}">
                <a16:creationId xmlns:a16="http://schemas.microsoft.com/office/drawing/2014/main" id="{3DFE3B85-8055-4749-A973-F2386F31BE14}"/>
              </a:ext>
            </a:extLst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6" t="39934" r="42665" b="45672"/>
          <a:stretch/>
        </p:blipFill>
        <p:spPr bwMode="auto">
          <a:xfrm>
            <a:off x="8628371" y="10648579"/>
            <a:ext cx="2843455" cy="294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D718CE7B-985C-47A2-84E3-2B3D64F1F3CD}"/>
              </a:ext>
            </a:extLst>
          </p:cNvPr>
          <p:cNvSpPr txBox="1"/>
          <p:nvPr/>
        </p:nvSpPr>
        <p:spPr>
          <a:xfrm>
            <a:off x="8078640" y="13806364"/>
            <a:ext cx="4321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Тлеющий разряд во время работы ПММ-28</a:t>
            </a:r>
          </a:p>
        </p:txBody>
      </p:sp>
      <p:pic>
        <p:nvPicPr>
          <p:cNvPr id="78" name="Рисунок 77" descr="C:\Users\StaRs\Downloads\Telegram Desktop\photo_2020-06-15_08-46-12.jpg">
            <a:extLst>
              <a:ext uri="{FF2B5EF4-FFF2-40B4-BE49-F238E27FC236}">
                <a16:creationId xmlns:a16="http://schemas.microsoft.com/office/drawing/2014/main" id="{D3B8809B-4029-40CB-9D6D-C0CBF7298E86}"/>
              </a:ext>
            </a:extLst>
          </p:cNvPr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1" t="23594" r="25954" b="27565"/>
          <a:stretch/>
        </p:blipFill>
        <p:spPr bwMode="auto">
          <a:xfrm>
            <a:off x="5537560" y="11838726"/>
            <a:ext cx="1784951" cy="303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F4538D06-2693-4D61-BFE8-547BF2B6EA08}"/>
              </a:ext>
            </a:extLst>
          </p:cNvPr>
          <p:cNvSpPr txBox="1"/>
          <p:nvPr/>
        </p:nvSpPr>
        <p:spPr>
          <a:xfrm>
            <a:off x="3691107" y="14954535"/>
            <a:ext cx="5672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источника ионов на основе ПММ-28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1CF4BB-DDD4-477C-843F-E444B935D4F3}"/>
              </a:ext>
            </a:extLst>
          </p:cNvPr>
          <p:cNvSpPr txBox="1"/>
          <p:nvPr/>
        </p:nvSpPr>
        <p:spPr>
          <a:xfrm>
            <a:off x="866383" y="14208465"/>
            <a:ext cx="3915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источника ионов на основе ПММ-28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E1D29749-40B9-482F-A81F-1263F785CC5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 t="4754" r="35115" b="3203"/>
          <a:stretch/>
        </p:blipFill>
        <p:spPr>
          <a:xfrm>
            <a:off x="1257908" y="10633215"/>
            <a:ext cx="2872561" cy="3322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3B832B19-0CEF-4265-A08D-E78B45BEA273}"/>
              </a:ext>
            </a:extLst>
          </p:cNvPr>
          <p:cNvSpPr txBox="1"/>
          <p:nvPr/>
        </p:nvSpPr>
        <p:spPr>
          <a:xfrm>
            <a:off x="1643159" y="21347546"/>
            <a:ext cx="4523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испытаний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BB04AD-1EBD-43F2-AD35-76F5512BD53D}"/>
              </a:ext>
            </a:extLst>
          </p:cNvPr>
          <p:cNvSpPr txBox="1"/>
          <p:nvPr/>
        </p:nvSpPr>
        <p:spPr>
          <a:xfrm>
            <a:off x="929370" y="15752644"/>
            <a:ext cx="108004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ионов на основе манометрического преобразователя ПМИ 10-2</a:t>
            </a:r>
          </a:p>
        </p:txBody>
      </p:sp>
      <p:pic>
        <p:nvPicPr>
          <p:cNvPr id="34" name="Рисунок 33" descr="C:\Users\StaRs\Downloads\Telegram Desktop\photo_2020-06-15_08-46-15.jpg">
            <a:extLst>
              <a:ext uri="{FF2B5EF4-FFF2-40B4-BE49-F238E27FC236}">
                <a16:creationId xmlns:a16="http://schemas.microsoft.com/office/drawing/2014/main" id="{9A8DB1CF-2D24-4B0E-B73D-D77DC5F6689F}"/>
              </a:ext>
            </a:extLst>
          </p:cNvPr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6" t="26504" r="30154" b="33414"/>
          <a:stretch/>
        </p:blipFill>
        <p:spPr bwMode="auto">
          <a:xfrm>
            <a:off x="1494145" y="16932163"/>
            <a:ext cx="1240350" cy="302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Рисунок 34" descr="C:\Users\StaRs\Downloads\Telegram Desktop\photo_2020-06-15_08-46-15 (2).jpg">
            <a:extLst>
              <a:ext uri="{FF2B5EF4-FFF2-40B4-BE49-F238E27FC236}">
                <a16:creationId xmlns:a16="http://schemas.microsoft.com/office/drawing/2014/main" id="{FBEE4134-79B8-4C5B-BD9B-9E7775FF5E13}"/>
              </a:ext>
            </a:extLst>
          </p:cNvPr>
          <p:cNvPicPr/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7" t="39560" r="18437" b="25789"/>
          <a:stretch/>
        </p:blipFill>
        <p:spPr bwMode="auto">
          <a:xfrm>
            <a:off x="2775744" y="16932163"/>
            <a:ext cx="2914354" cy="3023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1A010B1-A49E-4B0C-8C29-ECB66814939C}"/>
              </a:ext>
            </a:extLst>
          </p:cNvPr>
          <p:cNvSpPr txBox="1"/>
          <p:nvPr/>
        </p:nvSpPr>
        <p:spPr>
          <a:xfrm>
            <a:off x="1011380" y="20204621"/>
            <a:ext cx="578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источника ионов на основе ПМИ 10-2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D79FD8-FCD1-4716-A2DB-47D35FF2A573}"/>
              </a:ext>
            </a:extLst>
          </p:cNvPr>
          <p:cNvSpPr txBox="1"/>
          <p:nvPr/>
        </p:nvSpPr>
        <p:spPr>
          <a:xfrm>
            <a:off x="6957245" y="20617591"/>
            <a:ext cx="4920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источника ионов на основе ПМИ 10-2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0BC29CA-7686-4ED6-8DA9-EFE8C650B71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4" t="5185" r="29066" b="4062"/>
          <a:stretch/>
        </p:blipFill>
        <p:spPr>
          <a:xfrm>
            <a:off x="7645252" y="16932163"/>
            <a:ext cx="3478187" cy="3461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231193"/>
              </p:ext>
            </p:extLst>
          </p:nvPr>
        </p:nvGraphicFramePr>
        <p:xfrm>
          <a:off x="821793" y="22123891"/>
          <a:ext cx="6706916" cy="228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729">
                  <a:extLst>
                    <a:ext uri="{9D8B030D-6E8A-4147-A177-3AD203B41FA5}">
                      <a16:colId xmlns:a16="http://schemas.microsoft.com/office/drawing/2014/main" val="2362285704"/>
                    </a:ext>
                  </a:extLst>
                </a:gridCol>
                <a:gridCol w="1676729">
                  <a:extLst>
                    <a:ext uri="{9D8B030D-6E8A-4147-A177-3AD203B41FA5}">
                      <a16:colId xmlns:a16="http://schemas.microsoft.com/office/drawing/2014/main" val="3029535092"/>
                    </a:ext>
                  </a:extLst>
                </a:gridCol>
                <a:gridCol w="1676729">
                  <a:extLst>
                    <a:ext uri="{9D8B030D-6E8A-4147-A177-3AD203B41FA5}">
                      <a16:colId xmlns:a16="http://schemas.microsoft.com/office/drawing/2014/main" val="2538566035"/>
                    </a:ext>
                  </a:extLst>
                </a:gridCol>
                <a:gridCol w="1676729">
                  <a:extLst>
                    <a:ext uri="{9D8B030D-6E8A-4147-A177-3AD203B41FA5}">
                      <a16:colId xmlns:a16="http://schemas.microsoft.com/office/drawing/2014/main" val="3996595341"/>
                    </a:ext>
                  </a:extLst>
                </a:gridCol>
              </a:tblGrid>
              <a:tr h="4538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ПМИ 10-2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ПММ-28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636768"/>
                  </a:ext>
                </a:extLst>
              </a:tr>
              <a:tr h="3665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Давление (</a:t>
                      </a:r>
                      <a:r>
                        <a:rPr lang="ru-RU" sz="1400" dirty="0" err="1">
                          <a:effectLst/>
                        </a:rPr>
                        <a:t>мТорр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Средний ток (А)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Давление (</a:t>
                      </a:r>
                      <a:r>
                        <a:rPr lang="ru-RU" sz="1400" dirty="0" err="1">
                          <a:effectLst/>
                        </a:rPr>
                        <a:t>мТорр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ток (А)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567401"/>
                  </a:ext>
                </a:extLst>
              </a:tr>
              <a:tr h="3665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21*10(-9)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2*10(-9)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90778"/>
                  </a:ext>
                </a:extLst>
              </a:tr>
              <a:tr h="3665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84*10(-9)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47*10(-9)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651690"/>
                  </a:ext>
                </a:extLst>
              </a:tr>
              <a:tr h="3665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0.75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263*10(-9)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0.75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81*10(-9)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941684"/>
                  </a:ext>
                </a:extLst>
              </a:tr>
              <a:tr h="3665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500*10(-9)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1*10(-6)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55598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06311" y="24729782"/>
            <a:ext cx="10009592" cy="820844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72357" y="24663150"/>
            <a:ext cx="9622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 компактного генератора нейтронов на основе оптимизированного источника ионов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8" t="16367" r="25195" b="18687"/>
          <a:stretch/>
        </p:blipFill>
        <p:spPr>
          <a:xfrm>
            <a:off x="785111" y="25551890"/>
            <a:ext cx="4876428" cy="37124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3" t="34527" r="27001" b="34357"/>
          <a:stretch/>
        </p:blipFill>
        <p:spPr>
          <a:xfrm>
            <a:off x="5661539" y="27473922"/>
            <a:ext cx="5206553" cy="18052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8" t="34075" r="26770" b="34132"/>
          <a:stretch/>
        </p:blipFill>
        <p:spPr>
          <a:xfrm>
            <a:off x="5661538" y="25559169"/>
            <a:ext cx="5235669" cy="191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592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764</TotalTime>
  <Words>380</Words>
  <Application>Microsoft Office PowerPoint</Application>
  <PresentationFormat>Произвольный</PresentationFormat>
  <Paragraphs>56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Артемий Кленин</dc:creator>
  <cp:lastModifiedBy>Артемий Кленин</cp:lastModifiedBy>
  <cp:revision>39</cp:revision>
  <dcterms:created xsi:type="dcterms:W3CDTF">2021-05-22T18:28:09Z</dcterms:created>
  <dcterms:modified xsi:type="dcterms:W3CDTF">2021-05-23T08:40:05Z</dcterms:modified>
</cp:coreProperties>
</file>