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7" r:id="rId2"/>
    <p:sldId id="26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20" d="100"/>
          <a:sy n="120" d="100"/>
        </p:scale>
        <p:origin x="54" y="11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BE18A8-F6F6-4458-A831-5F64B111EE96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9A194CA-B5DD-4584-A3A2-127307ECA0EA}">
      <dgm:prSet phldrT="[Текст]"/>
      <dgm:spPr/>
      <dgm:t>
        <a:bodyPr/>
        <a:lstStyle/>
        <a:p>
          <a:pPr algn="just"/>
          <a:r>
            <a:rPr lang="ru-RU" dirty="0" smtClean="0">
              <a:latin typeface="Times New Roman" pitchFamily="18" charset="0"/>
              <a:cs typeface="Times New Roman" pitchFamily="18" charset="0"/>
            </a:rPr>
            <a:t>Рис 1. Графики зависимости выхода ИФЭ при бомбардировке танталовой мишени ионами 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Bi</a:t>
          </a:r>
          <a:r>
            <a:rPr lang="en-US" baseline="-25000" dirty="0" smtClean="0">
              <a:latin typeface="Times New Roman" pitchFamily="18" charset="0"/>
              <a:cs typeface="Times New Roman" pitchFamily="18" charset="0"/>
            </a:rPr>
            <a:t>m</a:t>
          </a:r>
          <a:r>
            <a:rPr lang="ru-RU" baseline="30000" dirty="0" smtClean="0">
              <a:latin typeface="Times New Roman" pitchFamily="18" charset="0"/>
              <a:cs typeface="Times New Roman" pitchFamily="18" charset="0"/>
            </a:rPr>
            <a:t>+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от энергии и количества атомов в бомбардирующих кластерных ионах</a:t>
          </a:r>
          <a:endParaRPr lang="ru-RU" dirty="0"/>
        </a:p>
      </dgm:t>
    </dgm:pt>
    <dgm:pt modelId="{A94299E2-FC14-4A4D-ACDE-02A316F9E980}" type="parTrans" cxnId="{A92DDCFE-CB19-48C1-84EE-DD91D6A6BC36}">
      <dgm:prSet/>
      <dgm:spPr/>
      <dgm:t>
        <a:bodyPr/>
        <a:lstStyle/>
        <a:p>
          <a:endParaRPr lang="ru-RU"/>
        </a:p>
      </dgm:t>
    </dgm:pt>
    <dgm:pt modelId="{6C2FA477-28AA-4D1E-9305-FDFB48CA11C3}" type="sibTrans" cxnId="{A92DDCFE-CB19-48C1-84EE-DD91D6A6BC36}">
      <dgm:prSet/>
      <dgm:spPr/>
      <dgm:t>
        <a:bodyPr/>
        <a:lstStyle/>
        <a:p>
          <a:endParaRPr lang="ru-RU"/>
        </a:p>
      </dgm:t>
    </dgm:pt>
    <dgm:pt modelId="{E87D21C5-4262-42CA-A7E1-FF2108A2687B}">
      <dgm:prSet phldrT="[Текст]"/>
      <dgm:spPr/>
      <dgm:t>
        <a:bodyPr/>
        <a:lstStyle/>
        <a:p>
          <a:pPr algn="just"/>
          <a:r>
            <a:rPr lang="ru-RU" dirty="0" smtClean="0"/>
            <a:t>Рис 2. </a:t>
          </a:r>
          <a:r>
            <a:rPr lang="ru-RU" u="sng" dirty="0" smtClean="0"/>
            <a:t>Г</a:t>
          </a:r>
          <a:r>
            <a:rPr lang="ru-RU" dirty="0" smtClean="0"/>
            <a:t>рафики зависимости выхода ИФЭ при бомбардировке танталовой мишени ионами </a:t>
          </a:r>
          <a:r>
            <a:rPr lang="en-US" dirty="0" smtClean="0"/>
            <a:t>Bi</a:t>
          </a:r>
          <a:r>
            <a:rPr lang="en-US" baseline="-25000" dirty="0" smtClean="0"/>
            <a:t>m</a:t>
          </a:r>
          <a:r>
            <a:rPr lang="ru-RU" baseline="30000" dirty="0" smtClean="0"/>
            <a:t>+</a:t>
          </a:r>
          <a:r>
            <a:rPr lang="ru-RU" dirty="0" smtClean="0"/>
            <a:t> от энергии и количества атомов в бомбардирующих кластерных ионах, нормированные на количество атомов в бомбардирующих ионах.</a:t>
          </a:r>
          <a:endParaRPr lang="ru-RU" dirty="0"/>
        </a:p>
      </dgm:t>
    </dgm:pt>
    <dgm:pt modelId="{61406472-707D-47BE-94DA-6BB38798D855}" type="parTrans" cxnId="{057E468E-87EA-4C65-B91C-A243643C0ACC}">
      <dgm:prSet/>
      <dgm:spPr/>
      <dgm:t>
        <a:bodyPr/>
        <a:lstStyle/>
        <a:p>
          <a:endParaRPr lang="ru-RU"/>
        </a:p>
      </dgm:t>
    </dgm:pt>
    <dgm:pt modelId="{B6EE9AAE-D314-4856-814B-EA9B88FBEBB9}" type="sibTrans" cxnId="{057E468E-87EA-4C65-B91C-A243643C0ACC}">
      <dgm:prSet/>
      <dgm:spPr/>
      <dgm:t>
        <a:bodyPr/>
        <a:lstStyle/>
        <a:p>
          <a:endParaRPr lang="ru-RU"/>
        </a:p>
      </dgm:t>
    </dgm:pt>
    <dgm:pt modelId="{D465B53C-4766-40EE-81C7-7A24B79CE271}">
      <dgm:prSet/>
      <dgm:spPr/>
      <dgm:t>
        <a:bodyPr/>
        <a:lstStyle/>
        <a:p>
          <a:pPr algn="l"/>
          <a:r>
            <a:rPr lang="ru-RU" dirty="0" smtClean="0"/>
            <a:t>Рис 3. Графики зависимости выхода ИФЭ </a:t>
          </a:r>
          <a:r>
            <a:rPr lang="en-US" dirty="0" err="1" smtClean="0"/>
            <a:t>Y</a:t>
          </a:r>
          <a:r>
            <a:rPr lang="en-US" baseline="-25000" dirty="0" err="1" smtClean="0"/>
            <a:t>IPhE</a:t>
          </a:r>
          <a:r>
            <a:rPr lang="ru-RU" dirty="0" smtClean="0"/>
            <a:t> от энергии и заряда ионов при бомбардировке </a:t>
          </a:r>
          <a:r>
            <a:rPr lang="en-US" dirty="0" smtClean="0"/>
            <a:t>Ta</a:t>
          </a:r>
          <a:r>
            <a:rPr lang="ru-RU" dirty="0" smtClean="0"/>
            <a:t> мишени многозарядными ионами висмута.</a:t>
          </a:r>
          <a:endParaRPr lang="ru-RU" dirty="0"/>
        </a:p>
      </dgm:t>
    </dgm:pt>
    <dgm:pt modelId="{CB0DDD6B-A9CF-409A-809F-79D838824498}" type="parTrans" cxnId="{2F72A534-AF03-46B4-88F0-B2F7CFFC41D3}">
      <dgm:prSet/>
      <dgm:spPr/>
      <dgm:t>
        <a:bodyPr/>
        <a:lstStyle/>
        <a:p>
          <a:endParaRPr lang="ru-RU"/>
        </a:p>
      </dgm:t>
    </dgm:pt>
    <dgm:pt modelId="{295BAAC7-CF8C-443D-B81E-4FCEC2B1C7F6}" type="sibTrans" cxnId="{2F72A534-AF03-46B4-88F0-B2F7CFFC41D3}">
      <dgm:prSet/>
      <dgm:spPr/>
      <dgm:t>
        <a:bodyPr/>
        <a:lstStyle/>
        <a:p>
          <a:endParaRPr lang="ru-RU"/>
        </a:p>
      </dgm:t>
    </dgm:pt>
    <dgm:pt modelId="{11674126-ACA4-4BA2-8970-3DF8B7863FEC}">
      <dgm:prSet custT="1"/>
      <dgm:spPr/>
      <dgm:t>
        <a:bodyPr/>
        <a:lstStyle/>
        <a:p>
          <a:pPr algn="just"/>
          <a:r>
            <a:rPr lang="ru-RU" sz="800" dirty="0" smtClean="0"/>
            <a:t>Рис 2</a:t>
          </a:r>
          <a:r>
            <a:rPr lang="ru-RU" sz="600" dirty="0" smtClean="0"/>
            <a:t>. </a:t>
          </a:r>
          <a:r>
            <a:rPr lang="ru-RU" sz="800" u="sng" dirty="0" smtClean="0">
              <a:latin typeface="Times New Roman" pitchFamily="18" charset="0"/>
              <a:cs typeface="Times New Roman" pitchFamily="18" charset="0"/>
            </a:rPr>
            <a:t>Г</a:t>
          </a:r>
          <a:r>
            <a:rPr lang="ru-RU" sz="800" dirty="0" smtClean="0">
              <a:latin typeface="Times New Roman" pitchFamily="18" charset="0"/>
              <a:cs typeface="Times New Roman" pitchFamily="18" charset="0"/>
            </a:rPr>
            <a:t>рафики зависимости выхода ИФЭ при бомбардировке танталовой мишени ионами </a:t>
          </a:r>
          <a:r>
            <a:rPr lang="en-US" sz="800" dirty="0" smtClean="0">
              <a:latin typeface="Times New Roman" pitchFamily="18" charset="0"/>
              <a:cs typeface="Times New Roman" pitchFamily="18" charset="0"/>
            </a:rPr>
            <a:t>Bi</a:t>
          </a:r>
          <a:r>
            <a:rPr lang="en-US" sz="800" baseline="-25000" dirty="0" smtClean="0">
              <a:latin typeface="Times New Roman" pitchFamily="18" charset="0"/>
              <a:cs typeface="Times New Roman" pitchFamily="18" charset="0"/>
            </a:rPr>
            <a:t>m</a:t>
          </a:r>
          <a:r>
            <a:rPr lang="ru-RU" sz="800" baseline="30000" dirty="0" smtClean="0">
              <a:latin typeface="Times New Roman" pitchFamily="18" charset="0"/>
              <a:cs typeface="Times New Roman" pitchFamily="18" charset="0"/>
            </a:rPr>
            <a:t>+</a:t>
          </a:r>
          <a:r>
            <a:rPr lang="ru-RU" sz="800" dirty="0" smtClean="0">
              <a:latin typeface="Times New Roman" pitchFamily="18" charset="0"/>
              <a:cs typeface="Times New Roman" pitchFamily="18" charset="0"/>
            </a:rPr>
            <a:t> от энергии и количества атомов в бомбардирующих кластерных ионах, нормированные на количество атомов в бомбардирующих ионах.</a:t>
          </a:r>
          <a:endParaRPr lang="ru-RU" sz="800" dirty="0">
            <a:latin typeface="Times New Roman" pitchFamily="18" charset="0"/>
            <a:cs typeface="Times New Roman" pitchFamily="18" charset="0"/>
          </a:endParaRPr>
        </a:p>
      </dgm:t>
    </dgm:pt>
    <dgm:pt modelId="{54DF543A-8B63-4432-A916-3F9BE998E027}" type="sibTrans" cxnId="{D4C3EEF8-3F79-42B1-821F-65C7ABAF2338}">
      <dgm:prSet/>
      <dgm:spPr/>
      <dgm:t>
        <a:bodyPr/>
        <a:lstStyle/>
        <a:p>
          <a:endParaRPr lang="ru-RU"/>
        </a:p>
      </dgm:t>
    </dgm:pt>
    <dgm:pt modelId="{4F47F9BC-4030-485E-AD84-32551C2C29A1}" type="parTrans" cxnId="{D4C3EEF8-3F79-42B1-821F-65C7ABAF2338}">
      <dgm:prSet/>
      <dgm:spPr/>
      <dgm:t>
        <a:bodyPr/>
        <a:lstStyle/>
        <a:p>
          <a:endParaRPr lang="ru-RU"/>
        </a:p>
      </dgm:t>
    </dgm:pt>
    <dgm:pt modelId="{6DDA6248-55DC-4E57-9424-1FCE5CDAD94F}" type="pres">
      <dgm:prSet presAssocID="{20BE18A8-F6F6-4458-A831-5F64B111EE9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4E9032-C47C-433F-93B1-7E6187A5B5FC}" type="pres">
      <dgm:prSet presAssocID="{19A194CA-B5DD-4584-A3A2-127307ECA0EA}" presName="compNode" presStyleCnt="0"/>
      <dgm:spPr/>
    </dgm:pt>
    <dgm:pt modelId="{03E589F5-C455-49C8-8A82-118CF90ADCDB}" type="pres">
      <dgm:prSet presAssocID="{19A194CA-B5DD-4584-A3A2-127307ECA0EA}" presName="pictRect" presStyleLbl="node1" presStyleIdx="0" presStyleCnt="4" custScaleX="205669" custScaleY="187080" custLinFactNeighborX="-1555" custLinFactNeighborY="-962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82E93D2-3B6C-4B16-AD9A-589166F2CBD6}" type="pres">
      <dgm:prSet presAssocID="{19A194CA-B5DD-4584-A3A2-127307ECA0EA}" presName="textRect" presStyleLbl="revTx" presStyleIdx="0" presStyleCnt="4" custScaleX="169448" custLinFactNeighborX="-375" custLinFactNeighborY="275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FEDE8D-5627-4077-A585-0030E8BBD51A}" type="pres">
      <dgm:prSet presAssocID="{6C2FA477-28AA-4D1E-9305-FDFB48CA11C3}" presName="sibTrans" presStyleLbl="sibTrans2D1" presStyleIdx="0" presStyleCnt="0"/>
      <dgm:spPr/>
      <dgm:t>
        <a:bodyPr/>
        <a:lstStyle/>
        <a:p>
          <a:endParaRPr lang="ru-RU"/>
        </a:p>
      </dgm:t>
    </dgm:pt>
    <dgm:pt modelId="{E0CD9CE4-9EED-4BF6-9CF4-F716620F1205}" type="pres">
      <dgm:prSet presAssocID="{E87D21C5-4262-42CA-A7E1-FF2108A2687B}" presName="compNode" presStyleCnt="0"/>
      <dgm:spPr/>
    </dgm:pt>
    <dgm:pt modelId="{B78E71D9-8984-4D95-9B3F-B19BF73D5A87}" type="pres">
      <dgm:prSet presAssocID="{E87D21C5-4262-42CA-A7E1-FF2108A2687B}" presName="pictRect" presStyleLbl="node1" presStyleIdx="1" presStyleCnt="4" custAng="0" custScaleX="228745" custScaleY="186817" custLinFactNeighborX="-1180" custLinFactNeighborY="-9687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2FF1FAD6-33A0-4001-992D-D8CF839D3273}" type="pres">
      <dgm:prSet presAssocID="{E87D21C5-4262-42CA-A7E1-FF2108A2687B}" presName="textRect" presStyleLbl="revTx" presStyleIdx="1" presStyleCnt="4" custScaleX="201160" custLinFactNeighborX="5862" custLinFactNeighborY="344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F1214A-D355-440B-A1DF-133A6DCC9428}" type="pres">
      <dgm:prSet presAssocID="{B6EE9AAE-D314-4856-814B-EA9B88FBEBB9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85DB9B6-867D-47F3-BDCE-B6908AE90513}" type="pres">
      <dgm:prSet presAssocID="{D465B53C-4766-40EE-81C7-7A24B79CE271}" presName="compNode" presStyleCnt="0"/>
      <dgm:spPr/>
    </dgm:pt>
    <dgm:pt modelId="{6F4DFE99-B2D7-4B7C-9781-139ECD81F75D}" type="pres">
      <dgm:prSet presAssocID="{D465B53C-4766-40EE-81C7-7A24B79CE271}" presName="pictRect" presStyleLbl="node1" presStyleIdx="2" presStyleCnt="4" custScaleX="202767" custScaleY="144619" custLinFactNeighborX="-16120" custLinFactNeighborY="8010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16FFD131-A1AC-490E-8ABA-F49AE1878BFF}" type="pres">
      <dgm:prSet presAssocID="{D465B53C-4766-40EE-81C7-7A24B79CE271}" presName="textRect" presStyleLbl="revTx" presStyleIdx="2" presStyleCnt="4" custScaleX="171038" custLinFactNeighborX="-12695" custLinFactNeighborY="269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0EB6EC-566E-4645-93F8-C3CA3DC512BA}" type="pres">
      <dgm:prSet presAssocID="{295BAAC7-CF8C-443D-B81E-4FCEC2B1C7F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862E5ACC-E616-4D9B-9969-5B181771BAE8}" type="pres">
      <dgm:prSet presAssocID="{11674126-ACA4-4BA2-8970-3DF8B7863FEC}" presName="compNode" presStyleCnt="0"/>
      <dgm:spPr/>
    </dgm:pt>
    <dgm:pt modelId="{E4554FB2-AE95-4B56-B606-F4B10FB299B6}" type="pres">
      <dgm:prSet presAssocID="{11674126-ACA4-4BA2-8970-3DF8B7863FEC}" presName="pictRect" presStyleLbl="node1" presStyleIdx="3" presStyleCnt="4" custScaleX="191711" custScaleY="159391" custLinFactNeighborX="-8985" custLinFactNeighborY="50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514A4134-E288-49AA-856F-7207FDD91905}" type="pres">
      <dgm:prSet presAssocID="{11674126-ACA4-4BA2-8970-3DF8B7863FEC}" presName="textRect" presStyleLbl="revTx" presStyleIdx="3" presStyleCnt="4" custScaleX="171363" custLinFactNeighborX="59" custLinFactNeighborY="304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16754F-746C-4878-85CD-6F81E62C97E9}" type="presOf" srcId="{11674126-ACA4-4BA2-8970-3DF8B7863FEC}" destId="{514A4134-E288-49AA-856F-7207FDD91905}" srcOrd="0" destOrd="0" presId="urn:microsoft.com/office/officeart/2005/8/layout/pList1"/>
    <dgm:cxn modelId="{2A1C51F3-1E1F-4CAB-9786-20DC659DE6DC}" type="presOf" srcId="{D465B53C-4766-40EE-81C7-7A24B79CE271}" destId="{16FFD131-A1AC-490E-8ABA-F49AE1878BFF}" srcOrd="0" destOrd="0" presId="urn:microsoft.com/office/officeart/2005/8/layout/pList1"/>
    <dgm:cxn modelId="{8F581A6C-BA44-4387-877B-354003F88988}" type="presOf" srcId="{E87D21C5-4262-42CA-A7E1-FF2108A2687B}" destId="{2FF1FAD6-33A0-4001-992D-D8CF839D3273}" srcOrd="0" destOrd="0" presId="urn:microsoft.com/office/officeart/2005/8/layout/pList1"/>
    <dgm:cxn modelId="{D4C3EEF8-3F79-42B1-821F-65C7ABAF2338}" srcId="{20BE18A8-F6F6-4458-A831-5F64B111EE96}" destId="{11674126-ACA4-4BA2-8970-3DF8B7863FEC}" srcOrd="3" destOrd="0" parTransId="{4F47F9BC-4030-485E-AD84-32551C2C29A1}" sibTransId="{54DF543A-8B63-4432-A916-3F9BE998E027}"/>
    <dgm:cxn modelId="{F693D128-732E-44AF-910C-1B098E6BC0A2}" type="presOf" srcId="{B6EE9AAE-D314-4856-814B-EA9B88FBEBB9}" destId="{FCF1214A-D355-440B-A1DF-133A6DCC9428}" srcOrd="0" destOrd="0" presId="urn:microsoft.com/office/officeart/2005/8/layout/pList1"/>
    <dgm:cxn modelId="{A92DDCFE-CB19-48C1-84EE-DD91D6A6BC36}" srcId="{20BE18A8-F6F6-4458-A831-5F64B111EE96}" destId="{19A194CA-B5DD-4584-A3A2-127307ECA0EA}" srcOrd="0" destOrd="0" parTransId="{A94299E2-FC14-4A4D-ACDE-02A316F9E980}" sibTransId="{6C2FA477-28AA-4D1E-9305-FDFB48CA11C3}"/>
    <dgm:cxn modelId="{66452872-E5E3-42E3-BB39-2C5A7D3D997B}" type="presOf" srcId="{19A194CA-B5DD-4584-A3A2-127307ECA0EA}" destId="{A82E93D2-3B6C-4B16-AD9A-589166F2CBD6}" srcOrd="0" destOrd="0" presId="urn:microsoft.com/office/officeart/2005/8/layout/pList1"/>
    <dgm:cxn modelId="{8D6AD581-D639-4264-AB59-DCDBA90EC1D6}" type="presOf" srcId="{6C2FA477-28AA-4D1E-9305-FDFB48CA11C3}" destId="{9AFEDE8D-5627-4077-A585-0030E8BBD51A}" srcOrd="0" destOrd="0" presId="urn:microsoft.com/office/officeart/2005/8/layout/pList1"/>
    <dgm:cxn modelId="{6B2E597C-D1FB-4BF9-A8DF-AFE2D041E112}" type="presOf" srcId="{295BAAC7-CF8C-443D-B81E-4FCEC2B1C7F6}" destId="{680EB6EC-566E-4645-93F8-C3CA3DC512BA}" srcOrd="0" destOrd="0" presId="urn:microsoft.com/office/officeart/2005/8/layout/pList1"/>
    <dgm:cxn modelId="{057E468E-87EA-4C65-B91C-A243643C0ACC}" srcId="{20BE18A8-F6F6-4458-A831-5F64B111EE96}" destId="{E87D21C5-4262-42CA-A7E1-FF2108A2687B}" srcOrd="1" destOrd="0" parTransId="{61406472-707D-47BE-94DA-6BB38798D855}" sibTransId="{B6EE9AAE-D314-4856-814B-EA9B88FBEBB9}"/>
    <dgm:cxn modelId="{2F72A534-AF03-46B4-88F0-B2F7CFFC41D3}" srcId="{20BE18A8-F6F6-4458-A831-5F64B111EE96}" destId="{D465B53C-4766-40EE-81C7-7A24B79CE271}" srcOrd="2" destOrd="0" parTransId="{CB0DDD6B-A9CF-409A-809F-79D838824498}" sibTransId="{295BAAC7-CF8C-443D-B81E-4FCEC2B1C7F6}"/>
    <dgm:cxn modelId="{EB0C25F5-DF30-405C-ADF2-E32A2944F027}" type="presOf" srcId="{20BE18A8-F6F6-4458-A831-5F64B111EE96}" destId="{6DDA6248-55DC-4E57-9424-1FCE5CDAD94F}" srcOrd="0" destOrd="0" presId="urn:microsoft.com/office/officeart/2005/8/layout/pList1"/>
    <dgm:cxn modelId="{CE1E6A8A-E4C1-4190-97B9-3B993C669AFD}" type="presParOf" srcId="{6DDA6248-55DC-4E57-9424-1FCE5CDAD94F}" destId="{714E9032-C47C-433F-93B1-7E6187A5B5FC}" srcOrd="0" destOrd="0" presId="urn:microsoft.com/office/officeart/2005/8/layout/pList1"/>
    <dgm:cxn modelId="{0EE225B9-84DA-4F89-BDCE-FC382C8AC9EB}" type="presParOf" srcId="{714E9032-C47C-433F-93B1-7E6187A5B5FC}" destId="{03E589F5-C455-49C8-8A82-118CF90ADCDB}" srcOrd="0" destOrd="0" presId="urn:microsoft.com/office/officeart/2005/8/layout/pList1"/>
    <dgm:cxn modelId="{04999F95-073B-41AB-A60D-50EB3A2E5A35}" type="presParOf" srcId="{714E9032-C47C-433F-93B1-7E6187A5B5FC}" destId="{A82E93D2-3B6C-4B16-AD9A-589166F2CBD6}" srcOrd="1" destOrd="0" presId="urn:microsoft.com/office/officeart/2005/8/layout/pList1"/>
    <dgm:cxn modelId="{503710A0-5726-4B67-97AD-CA39E2C3296E}" type="presParOf" srcId="{6DDA6248-55DC-4E57-9424-1FCE5CDAD94F}" destId="{9AFEDE8D-5627-4077-A585-0030E8BBD51A}" srcOrd="1" destOrd="0" presId="urn:microsoft.com/office/officeart/2005/8/layout/pList1"/>
    <dgm:cxn modelId="{403F83DC-0BFE-4288-BB49-55C6AD57FA5C}" type="presParOf" srcId="{6DDA6248-55DC-4E57-9424-1FCE5CDAD94F}" destId="{E0CD9CE4-9EED-4BF6-9CF4-F716620F1205}" srcOrd="2" destOrd="0" presId="urn:microsoft.com/office/officeart/2005/8/layout/pList1"/>
    <dgm:cxn modelId="{40E98BC7-4992-405B-9857-80811C84999D}" type="presParOf" srcId="{E0CD9CE4-9EED-4BF6-9CF4-F716620F1205}" destId="{B78E71D9-8984-4D95-9B3F-B19BF73D5A87}" srcOrd="0" destOrd="0" presId="urn:microsoft.com/office/officeart/2005/8/layout/pList1"/>
    <dgm:cxn modelId="{75F9D572-93D9-4870-B55E-F914D7E75E1A}" type="presParOf" srcId="{E0CD9CE4-9EED-4BF6-9CF4-F716620F1205}" destId="{2FF1FAD6-33A0-4001-992D-D8CF839D3273}" srcOrd="1" destOrd="0" presId="urn:microsoft.com/office/officeart/2005/8/layout/pList1"/>
    <dgm:cxn modelId="{A8026E07-E660-42BE-96A6-94FDFAED4D1E}" type="presParOf" srcId="{6DDA6248-55DC-4E57-9424-1FCE5CDAD94F}" destId="{FCF1214A-D355-440B-A1DF-133A6DCC9428}" srcOrd="3" destOrd="0" presId="urn:microsoft.com/office/officeart/2005/8/layout/pList1"/>
    <dgm:cxn modelId="{CEAAD29D-32D0-43B4-9279-7C50FD0879C4}" type="presParOf" srcId="{6DDA6248-55DC-4E57-9424-1FCE5CDAD94F}" destId="{385DB9B6-867D-47F3-BDCE-B6908AE90513}" srcOrd="4" destOrd="0" presId="urn:microsoft.com/office/officeart/2005/8/layout/pList1"/>
    <dgm:cxn modelId="{CF80AA96-87BC-490E-98AC-10C44E3F5BE3}" type="presParOf" srcId="{385DB9B6-867D-47F3-BDCE-B6908AE90513}" destId="{6F4DFE99-B2D7-4B7C-9781-139ECD81F75D}" srcOrd="0" destOrd="0" presId="urn:microsoft.com/office/officeart/2005/8/layout/pList1"/>
    <dgm:cxn modelId="{ACFE958D-0A7F-476D-92D3-00D048C2B48D}" type="presParOf" srcId="{385DB9B6-867D-47F3-BDCE-B6908AE90513}" destId="{16FFD131-A1AC-490E-8ABA-F49AE1878BFF}" srcOrd="1" destOrd="0" presId="urn:microsoft.com/office/officeart/2005/8/layout/pList1"/>
    <dgm:cxn modelId="{258BB78C-8FEC-4E2A-AF7E-A3AF5CBBC643}" type="presParOf" srcId="{6DDA6248-55DC-4E57-9424-1FCE5CDAD94F}" destId="{680EB6EC-566E-4645-93F8-C3CA3DC512BA}" srcOrd="5" destOrd="0" presId="urn:microsoft.com/office/officeart/2005/8/layout/pList1"/>
    <dgm:cxn modelId="{13344F81-3246-45EF-A1AB-F8CB1341C31D}" type="presParOf" srcId="{6DDA6248-55DC-4E57-9424-1FCE5CDAD94F}" destId="{862E5ACC-E616-4D9B-9969-5B181771BAE8}" srcOrd="6" destOrd="0" presId="urn:microsoft.com/office/officeart/2005/8/layout/pList1"/>
    <dgm:cxn modelId="{E89362B5-5EF3-4849-9A90-121622E95F1A}" type="presParOf" srcId="{862E5ACC-E616-4D9B-9969-5B181771BAE8}" destId="{E4554FB2-AE95-4B56-B606-F4B10FB299B6}" srcOrd="0" destOrd="0" presId="urn:microsoft.com/office/officeart/2005/8/layout/pList1"/>
    <dgm:cxn modelId="{A6353737-B306-4B6E-ACDB-637E90BD5D0F}" type="presParOf" srcId="{862E5ACC-E616-4D9B-9969-5B181771BAE8}" destId="{514A4134-E288-49AA-856F-7207FDD91905}" srcOrd="1" destOrd="0" presId="urn:microsoft.com/office/officeart/2005/8/layout/p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9D28A-DA38-4CA5-AF23-75B6FDAE0051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D8247-55F9-4039-8E77-90919C94912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9265-E263-466A-A4AC-7CE07EBB94EB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9286-E273-4904-BACF-FF54ECB4E9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9265-E263-466A-A4AC-7CE07EBB94EB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9286-E273-4904-BACF-FF54ECB4E9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9265-E263-466A-A4AC-7CE07EBB94EB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9286-E273-4904-BACF-FF54ECB4E9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9265-E263-466A-A4AC-7CE07EBB94EB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9286-E273-4904-BACF-FF54ECB4E9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9265-E263-466A-A4AC-7CE07EBB94EB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9286-E273-4904-BACF-FF54ECB4E9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9265-E263-466A-A4AC-7CE07EBB94EB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9286-E273-4904-BACF-FF54ECB4E9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9265-E263-466A-A4AC-7CE07EBB94EB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9286-E273-4904-BACF-FF54ECB4E9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9265-E263-466A-A4AC-7CE07EBB94EB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9286-E273-4904-BACF-FF54ECB4E9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9265-E263-466A-A4AC-7CE07EBB94EB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9286-E273-4904-BACF-FF54ECB4E9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9265-E263-466A-A4AC-7CE07EBB94EB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9286-E273-4904-BACF-FF54ECB4E9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9265-E263-466A-A4AC-7CE07EBB94EB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9286-E273-4904-BACF-FF54ECB4E9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99265-E263-466A-A4AC-7CE07EBB94EB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D9286-E273-4904-BACF-FF54ECB4E9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.shovkatjon@mail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Измерение ионно-фотонной эмиссии при бомбардировке T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мишени кластерными и многозарядными ионами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Ш.Дж. Ахунов*, Д.Т. Усманов, Ш.М. Ахмедов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Институт Ионно-плазменных и лазерных технологий АН РУз, ул.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Дурмон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йули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33, 100125 Ташкент, Узбекистан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*е-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it-IT" sz="18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a.shovkatjon@mail.ru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25000" lnSpcReduction="20000"/>
          </a:bodyPr>
          <a:lstStyle/>
          <a:p>
            <a:pPr marL="0" lvl="0" indent="45720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Исследование проводились на созданной в ИИПЛТ АН РУ уникальной экспериментальной установке для исследования взаимодействия кластерных ионов с твердым телом, которая была модернизирована и дополнена системой измерения ионно-фотонной эмиссии. Оптическое излучение распыленных атомов собиралось из ореола вблизи поверхности мишени и регистрировалось с помощью высокоэффективного фотоумножителя </a:t>
            </a:r>
            <a:r>
              <a:rPr lang="en-US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EMI</a:t>
            </a: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-6256 В имеющего многощелочной катод с кварцевым окном, что позволяло регистрировать излучение в диапазоне 250 – 700 нм. Первичные кластерные ионы </a:t>
            </a:r>
            <a:r>
              <a:rPr lang="en-US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</a:t>
            </a:r>
            <a:r>
              <a:rPr lang="en-US" sz="4200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ru-RU" sz="4200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lang="en-US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=1-5) получались с помощью разработанного нами источника. Работа источника основана на испарении атомов висмута в контейнере расположенном на дне анодно-ионизационной камеры, образовании кластеров при истечении паров из сопла диаметром 50 мкм и последующей их ионизации в пространстве протяженной анодно-ионизационной камеры. Диапазон токов первичных ионов составлял 10</a:t>
            </a:r>
            <a:r>
              <a:rPr lang="ru-RU" sz="4200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-9</a:t>
            </a: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–10</a:t>
            </a:r>
            <a:r>
              <a:rPr lang="ru-RU" sz="4200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-7</a:t>
            </a: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А, в диапазоне энергий 2-12 кэВ. Перед измерениями </a:t>
            </a:r>
            <a:r>
              <a:rPr lang="en-US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 </a:t>
            </a: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мишень подвергалась длительной бомбардировке ионами для стабилизации и очистки поверхности.</a:t>
            </a: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45720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другой экспериментальной установке оснащенной монохроматором, источником ионов ксенона и ускорителем ионов до 40 кэВ исследованы оптические спектры ИФЭ тантала. Бомбардировка </a:t>
            </a:r>
            <a:r>
              <a:rPr lang="en-US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 </a:t>
            </a: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мишени ионами </a:t>
            </a:r>
            <a:r>
              <a:rPr lang="en-US" sz="4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Xe</a:t>
            </a:r>
            <a:r>
              <a:rPr lang="ru-RU" sz="4200" b="1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производилась по нормали к поверхности. Оптическое излучение вторичных атомов собиралось из ореола вблизи поверхности мишени и анализировалось с помощью монохроматора и фотоумножителя </a:t>
            </a:r>
            <a:r>
              <a:rPr lang="en-US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EMI</a:t>
            </a: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6256 В. </a:t>
            </a: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Проведены измерения интегрального по спектру выхода ИФЭ при бомбардировке </a:t>
            </a:r>
            <a:r>
              <a:rPr lang="en-US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</a:t>
            </a: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мишени кластерными ионами </a:t>
            </a:r>
            <a:r>
              <a:rPr lang="en-US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</a:t>
            </a:r>
            <a:r>
              <a:rPr lang="en-US" sz="4200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ru-RU" sz="4200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(m=1-4) в диапазоне энергий 2 -12 кэВ. На рис 1. приведены графики зависимости выхода ИФЭ от энергии и количества атомов в бомбардирующих кластерных ионах. Наблюдается рост интегрального выхода ИФЭ при увеличении количества атомов в бомбардирующих кластерных ионах и их энергии. Для выявления неаддитивности роста выхода ИФЭ от количества атомов в кластере (молекулярного эффекта) величины интегральных коэффициентов ИФЭ и энергия бомбардирующих ионов были нормированы на количество атомов в бомбардирующих ионах. Полученные таким образом результаты приведены на рис 2. Как видно из графиков наблюдается значительный рост соответствующих парциальных коэффициентов </a:t>
            </a:r>
            <a:r>
              <a:rPr lang="en-US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lang="en-US" sz="4200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IPHE</a:t>
            </a: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lang="en-US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 </a:t>
            </a: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увеличением количества атомов </a:t>
            </a:r>
            <a:r>
              <a:rPr lang="en-US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 </a:t>
            </a: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бомбардирующих ионах, а также с ростом их кинетической энергии. Неаддитивный рост интегральных коэффициентов ионно-фотонной эмиссии с увеличением количества атомов и энергии бомбардирующих ионов предположительно связан с </a:t>
            </a:r>
            <a:r>
              <a:rPr lang="ru-RU" sz="42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неаддитивностью</a:t>
            </a: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коэффициента распыления. Кроме этого возможно влияние режима тепловых пиков при кластерной бомбардировке на процесс возбуждения распыленных атомов. </a:t>
            </a:r>
          </a:p>
          <a:p>
            <a:pPr marL="0" indent="45720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Измерен </a:t>
            </a: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выход ионно-фотонной эмиссии при бомбардировке </a:t>
            </a:r>
            <a:r>
              <a:rPr lang="en-US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</a:t>
            </a: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мишени многозарядными ионами </a:t>
            </a:r>
            <a:r>
              <a:rPr lang="en-US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</a:t>
            </a:r>
            <a:r>
              <a:rPr lang="en-US" sz="4200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lang="ru-RU" sz="4200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(</a:t>
            </a:r>
            <a:r>
              <a:rPr lang="en-US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=1-6). Для получения МЗИ использовался универсальный источник кластерных и многозарядных ионов </a:t>
            </a:r>
            <a:r>
              <a:rPr lang="en-US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</a:t>
            </a:r>
            <a:r>
              <a:rPr lang="en-US" sz="4200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lang="ru-RU" sz="4200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Работа источника основана на испарении атомов висмута в контейнере расположенном на дне анодно-ионизационной камеры, истечении паров из сопла диаметром 50 мкм и последующей их ионизации в пространстве протяженной анодно-ионизационной камеры. </a:t>
            </a:r>
            <a:r>
              <a:rPr lang="ru-RU" sz="42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Токи многозарядных ионов </a:t>
            </a:r>
            <a:r>
              <a:rPr lang="en-US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</a:t>
            </a:r>
            <a:r>
              <a:rPr lang="en-US" sz="4200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lang="ru-RU" sz="4200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достигали 10</a:t>
            </a:r>
            <a:r>
              <a:rPr lang="ru-RU" sz="4200" baseline="30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-6</a:t>
            </a:r>
            <a:r>
              <a:rPr lang="ru-RU" sz="42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- 10</a:t>
            </a:r>
            <a:r>
              <a:rPr lang="ru-RU" sz="4200" baseline="30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-7</a:t>
            </a:r>
            <a:r>
              <a:rPr lang="ru-RU" sz="42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lang="ru-RU" sz="42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МЗИ бомбардировали </a:t>
            </a:r>
            <a:r>
              <a:rPr lang="en-US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</a:t>
            </a: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мишень по нормали к поверхности. Плотность тока первичных ионов на мишени составляла 10 - 1000 нА см</a:t>
            </a:r>
            <a:r>
              <a:rPr lang="ru-RU" sz="4200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-2</a:t>
            </a: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разных </a:t>
            </a:r>
            <a:r>
              <a:rPr lang="en-US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На рис 3. приведены графики зависимости выхода ИФЭ </a:t>
            </a:r>
            <a:r>
              <a:rPr lang="en-US" sz="42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lang="en-US" sz="4200" baseline="-30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IPhE</a:t>
            </a: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 энергии и заряда ионов при бомбардировке </a:t>
            </a:r>
            <a:r>
              <a:rPr lang="en-US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</a:t>
            </a: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мишени многозарядными ионами висмута. Для выявления зависимости выхода  </a:t>
            </a:r>
            <a:r>
              <a:rPr lang="en-US" sz="42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lang="en-US" sz="4200" baseline="-30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IPhE</a:t>
            </a: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 заряда МЗИ проведен пересчет результатов с учетом того обстоятельства, что кинетическая энергия МЗИ пропорциональна их заряду умноженному на ускоряющее напряжение. Соответствующие графики приведены на рис 4. Как видно выход ИФЭ слабо зависит от заряда МЗИ при </a:t>
            </a:r>
            <a:r>
              <a:rPr lang="en-US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 </a:t>
            </a:r>
            <a:r>
              <a:rPr lang="ru-RU" sz="4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 4 и возрастает при увеличении заряда от 3 до 6. </a:t>
            </a: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714356"/>
          <a:ext cx="8229600" cy="5626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859</TotalTime>
  <Words>670</Words>
  <Application>Microsoft Office PowerPoint</Application>
  <PresentationFormat>Экран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Измерение ионно-фотонной эмиссии при бомбардировке Ta мишени кластерными и многозарядными ионами Ш.Дж. Ахунов*, Д.Т. Усманов, Ш.М. Ахмедов Институт Ионно-плазменных и лазерных технологий АН РУз, ул. Дурмон йули 33, 100125 Ташкент, Узбекистан  *е-mail: a.shovkatjon@mail.ru </vt:lpstr>
      <vt:lpstr>Слайд 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Измерение ионно-фотонной эмиссии при бомбардировке Ta мишени кластерными и многозарядными ионами</dc:title>
  <dc:creator>admin</dc:creator>
  <cp:lastModifiedBy>admin</cp:lastModifiedBy>
  <cp:revision>59</cp:revision>
  <dcterms:created xsi:type="dcterms:W3CDTF">2021-05-24T18:47:04Z</dcterms:created>
  <dcterms:modified xsi:type="dcterms:W3CDTF">2021-05-26T11:40:40Z</dcterms:modified>
</cp:coreProperties>
</file>